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B849-CF80-44F2-8C4A-2987CF891E2A}" type="datetimeFigureOut">
              <a:rPr lang="uk-UA" smtClean="0"/>
              <a:t>01.11.2017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6C09-EE64-4FC2-B4EA-374DD192B5F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333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FB849-CF80-44F2-8C4A-2987CF891E2A}" type="datetimeFigureOut">
              <a:rPr lang="uk-UA" smtClean="0"/>
              <a:t>01.11.2017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96C09-EE64-4FC2-B4EA-374DD192B5F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254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8800" smtClean="0">
                <a:solidFill>
                  <a:schemeClr val="bg1"/>
                </a:solidFill>
                <a:latin typeface="Gilroy ExtraBold" panose="00000900000000000000" pitchFamily="50" charset="-52"/>
              </a:rPr>
              <a:t>Перший рік </a:t>
            </a:r>
            <a:r>
              <a:rPr lang="en-US" sz="8800" smtClean="0">
                <a:solidFill>
                  <a:schemeClr val="bg1"/>
                </a:solidFill>
                <a:latin typeface="Gilroy ExtraBold" panose="00000900000000000000" pitchFamily="50" charset="-52"/>
              </a:rPr>
              <a:t>DOZORRO:</a:t>
            </a:r>
            <a:endParaRPr lang="uk-UA" sz="8800" dirty="0">
              <a:solidFill>
                <a:schemeClr val="bg1"/>
              </a:solidFill>
              <a:latin typeface="Gilroy ExtraBold" panose="00000900000000000000" pitchFamily="50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30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8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uk-UA" sz="4000" smtClean="0">
                <a:solidFill>
                  <a:schemeClr val="bg1"/>
                </a:solidFill>
                <a:latin typeface="Gilroy ExtraBold" panose="00000900000000000000" pitchFamily="50" charset="-52"/>
              </a:rPr>
              <a:t>711</a:t>
            </a:r>
            <a:r>
              <a:rPr lang="en-US" sz="4000" smtClean="0">
                <a:solidFill>
                  <a:schemeClr val="bg1"/>
                </a:solidFill>
                <a:latin typeface="Gilroy ExtraBold" panose="00000900000000000000" pitchFamily="50" charset="-52"/>
              </a:rPr>
              <a:t>   </a:t>
            </a:r>
            <a:r>
              <a:rPr lang="uk-UA" sz="4000" smtClean="0">
                <a:solidFill>
                  <a:schemeClr val="bg1"/>
                </a:solidFill>
              </a:rPr>
              <a:t>– </a:t>
            </a:r>
            <a:r>
              <a:rPr lang="uk-UA" sz="3600" smtClean="0">
                <a:solidFill>
                  <a:schemeClr val="bg1"/>
                </a:solidFill>
              </a:rPr>
              <a:t>можливе </a:t>
            </a:r>
            <a:r>
              <a:rPr lang="uk-UA" sz="3600" b="1" smtClean="0">
                <a:solidFill>
                  <a:schemeClr val="bg1"/>
                </a:solidFill>
                <a:latin typeface="Gilroy ExtraBold" panose="00000900000000000000" pitchFamily="50" charset="-52"/>
              </a:rPr>
              <a:t>уникнення процедури </a:t>
            </a:r>
            <a:r>
              <a:rPr lang="uk-UA" sz="3600" smtClean="0">
                <a:solidFill>
                  <a:schemeClr val="bg1"/>
                </a:solidFill>
              </a:rPr>
              <a:t>торгів</a:t>
            </a:r>
            <a:r>
              <a:rPr lang="en-US" sz="4000" smtClean="0">
                <a:solidFill>
                  <a:schemeClr val="bg1"/>
                </a:solidFill>
                <a:latin typeface="Gilroy ExtraBold" panose="00000900000000000000" pitchFamily="50" charset="-52"/>
              </a:rPr>
              <a:t/>
            </a:r>
            <a:br>
              <a:rPr lang="en-US" sz="4000" smtClean="0">
                <a:solidFill>
                  <a:schemeClr val="bg1"/>
                </a:solidFill>
                <a:latin typeface="Gilroy ExtraBold" panose="00000900000000000000" pitchFamily="50" charset="-52"/>
              </a:rPr>
            </a:br>
            <a:r>
              <a:rPr lang="uk-UA" sz="4000" smtClean="0">
                <a:solidFill>
                  <a:schemeClr val="bg1"/>
                </a:solidFill>
                <a:latin typeface="Gilroy ExtraBold" panose="00000900000000000000" pitchFamily="50" charset="-52"/>
              </a:rPr>
              <a:t>371</a:t>
            </a:r>
            <a:r>
              <a:rPr lang="en-US" sz="4000" smtClean="0">
                <a:solidFill>
                  <a:schemeClr val="bg1"/>
                </a:solidFill>
                <a:latin typeface="Gilroy ExtraBold" panose="00000900000000000000" pitchFamily="50" charset="-52"/>
              </a:rPr>
              <a:t>  </a:t>
            </a:r>
            <a:r>
              <a:rPr lang="uk-UA" sz="4000" smtClean="0">
                <a:solidFill>
                  <a:schemeClr val="bg1"/>
                </a:solidFill>
              </a:rPr>
              <a:t>– </a:t>
            </a:r>
            <a:r>
              <a:rPr lang="uk-UA" sz="3600" smtClean="0">
                <a:solidFill>
                  <a:schemeClr val="bg1"/>
                </a:solidFill>
                <a:latin typeface="Gilroy ExtraBold" panose="00000900000000000000" pitchFamily="50" charset="-52"/>
              </a:rPr>
              <a:t>дискримінаційні вимоги </a:t>
            </a:r>
            <a:r>
              <a:rPr lang="uk-UA" sz="3600" smtClean="0">
                <a:solidFill>
                  <a:schemeClr val="bg1"/>
                </a:solidFill>
              </a:rPr>
              <a:t>документації</a:t>
            </a:r>
            <a:r>
              <a:rPr lang="en-US" sz="4000" smtClean="0">
                <a:solidFill>
                  <a:schemeClr val="bg1"/>
                </a:solidFill>
                <a:latin typeface="Gilroy ExtraBold" panose="00000900000000000000" pitchFamily="50" charset="-52"/>
              </a:rPr>
              <a:t/>
            </a:r>
            <a:br>
              <a:rPr lang="en-US" sz="4000" smtClean="0">
                <a:solidFill>
                  <a:schemeClr val="bg1"/>
                </a:solidFill>
                <a:latin typeface="Gilroy ExtraBold" panose="00000900000000000000" pitchFamily="50" charset="-52"/>
              </a:rPr>
            </a:br>
            <a:r>
              <a:rPr lang="uk-UA" sz="4000" smtClean="0">
                <a:solidFill>
                  <a:schemeClr val="bg1"/>
                </a:solidFill>
                <a:latin typeface="Gilroy ExtraBold" panose="00000900000000000000" pitchFamily="50" charset="-52"/>
              </a:rPr>
              <a:t>248 </a:t>
            </a:r>
            <a:r>
              <a:rPr lang="uk-UA" sz="4000" smtClean="0">
                <a:solidFill>
                  <a:schemeClr val="bg1"/>
                </a:solidFill>
              </a:rPr>
              <a:t>– </a:t>
            </a:r>
            <a:r>
              <a:rPr lang="uk-UA" sz="3600" smtClean="0">
                <a:solidFill>
                  <a:schemeClr val="bg1"/>
                </a:solidFill>
                <a:latin typeface="Gilroy ExtraBold" panose="00000900000000000000" pitchFamily="50" charset="-52"/>
              </a:rPr>
              <a:t>необгрунтований вибір </a:t>
            </a:r>
            <a:r>
              <a:rPr lang="uk-UA" sz="3600" smtClean="0">
                <a:solidFill>
                  <a:schemeClr val="bg1"/>
                </a:solidFill>
              </a:rPr>
              <a:t>переможця</a:t>
            </a:r>
            <a:r>
              <a:rPr lang="en-US" sz="4000" smtClean="0">
                <a:solidFill>
                  <a:schemeClr val="bg1"/>
                </a:solidFill>
                <a:latin typeface="Gilroy ExtraBold" panose="00000900000000000000" pitchFamily="50" charset="-52"/>
              </a:rPr>
              <a:t/>
            </a:r>
            <a:br>
              <a:rPr lang="en-US" sz="4000" smtClean="0">
                <a:solidFill>
                  <a:schemeClr val="bg1"/>
                </a:solidFill>
                <a:latin typeface="Gilroy ExtraBold" panose="00000900000000000000" pitchFamily="50" charset="-52"/>
              </a:rPr>
            </a:br>
            <a:r>
              <a:rPr lang="uk-UA" sz="4000" smtClean="0">
                <a:solidFill>
                  <a:schemeClr val="bg1"/>
                </a:solidFill>
                <a:latin typeface="Gilroy ExtraBold" panose="00000900000000000000" pitchFamily="50" charset="-52"/>
              </a:rPr>
              <a:t>178</a:t>
            </a:r>
            <a:r>
              <a:rPr lang="en-US" sz="4000" smtClean="0">
                <a:solidFill>
                  <a:schemeClr val="bg1"/>
                </a:solidFill>
                <a:latin typeface="Gilroy ExtraBold" panose="00000900000000000000" pitchFamily="50" charset="-52"/>
              </a:rPr>
              <a:t> </a:t>
            </a:r>
            <a:r>
              <a:rPr lang="uk-UA" sz="4000" smtClean="0">
                <a:solidFill>
                  <a:schemeClr val="bg1"/>
                </a:solidFill>
                <a:latin typeface="Gilroy ExtraBold" panose="00000900000000000000" pitchFamily="50" charset="-52"/>
              </a:rPr>
              <a:t> </a:t>
            </a:r>
            <a:r>
              <a:rPr lang="uk-UA" sz="4000" smtClean="0">
                <a:solidFill>
                  <a:schemeClr val="bg1"/>
                </a:solidFill>
              </a:rPr>
              <a:t>– </a:t>
            </a:r>
            <a:r>
              <a:rPr lang="uk-UA" sz="3600" smtClean="0">
                <a:solidFill>
                  <a:schemeClr val="bg1"/>
                </a:solidFill>
                <a:latin typeface="Gilroy ExtraBold" panose="00000900000000000000" pitchFamily="50" charset="-52"/>
              </a:rPr>
              <a:t>надмірні вимоги </a:t>
            </a:r>
            <a:r>
              <a:rPr lang="uk-UA" sz="3600" smtClean="0">
                <a:solidFill>
                  <a:schemeClr val="bg1"/>
                </a:solidFill>
              </a:rPr>
              <a:t>до учасників</a:t>
            </a:r>
            <a:r>
              <a:rPr lang="en-US" sz="4000" smtClean="0">
                <a:solidFill>
                  <a:schemeClr val="bg1"/>
                </a:solidFill>
              </a:rPr>
              <a:t/>
            </a:r>
            <a:br>
              <a:rPr lang="en-US" sz="4000" smtClean="0">
                <a:solidFill>
                  <a:schemeClr val="bg1"/>
                </a:solidFill>
              </a:rPr>
            </a:br>
            <a:r>
              <a:rPr lang="uk-UA" sz="4000" smtClean="0">
                <a:solidFill>
                  <a:schemeClr val="bg1"/>
                </a:solidFill>
                <a:latin typeface="Gilroy ExtraBold" panose="00000900000000000000" pitchFamily="50" charset="-52"/>
              </a:rPr>
              <a:t>138</a:t>
            </a:r>
            <a:r>
              <a:rPr lang="en-US" sz="4000" smtClean="0">
                <a:solidFill>
                  <a:schemeClr val="bg1"/>
                </a:solidFill>
                <a:latin typeface="Gilroy ExtraBold" panose="00000900000000000000" pitchFamily="50" charset="-52"/>
              </a:rPr>
              <a:t> </a:t>
            </a:r>
            <a:r>
              <a:rPr lang="uk-UA" sz="4000" smtClean="0">
                <a:solidFill>
                  <a:schemeClr val="bg1"/>
                </a:solidFill>
                <a:latin typeface="Gilroy ExtraBold" panose="00000900000000000000" pitchFamily="50" charset="-52"/>
              </a:rPr>
              <a:t> </a:t>
            </a:r>
            <a:r>
              <a:rPr lang="uk-UA" sz="4000" smtClean="0">
                <a:solidFill>
                  <a:schemeClr val="bg1"/>
                </a:solidFill>
              </a:rPr>
              <a:t>– </a:t>
            </a:r>
            <a:r>
              <a:rPr lang="uk-UA" sz="3600" smtClean="0">
                <a:solidFill>
                  <a:schemeClr val="bg1"/>
                </a:solidFill>
                <a:latin typeface="Gilroy ExtraBold" panose="00000900000000000000" pitchFamily="50" charset="-52"/>
              </a:rPr>
              <a:t>змова</a:t>
            </a:r>
            <a:r>
              <a:rPr lang="uk-UA" sz="3600" smtClean="0">
                <a:solidFill>
                  <a:schemeClr val="bg1"/>
                </a:solidFill>
              </a:rPr>
              <a:t> між учасниками закупівлі</a:t>
            </a:r>
            <a:r>
              <a:rPr lang="uk-UA" sz="4000" smtClean="0">
                <a:solidFill>
                  <a:schemeClr val="bg1"/>
                </a:solidFill>
                <a:latin typeface="Gilroy ExtraBold" panose="00000900000000000000" pitchFamily="50" charset="-52"/>
              </a:rPr>
              <a:t/>
            </a:r>
            <a:br>
              <a:rPr lang="uk-UA" sz="4000" smtClean="0">
                <a:solidFill>
                  <a:schemeClr val="bg1"/>
                </a:solidFill>
                <a:latin typeface="Gilroy ExtraBold" panose="00000900000000000000" pitchFamily="50" charset="-52"/>
              </a:rPr>
            </a:br>
            <a:r>
              <a:rPr lang="uk-UA" sz="4000" smtClean="0">
                <a:solidFill>
                  <a:schemeClr val="bg1"/>
                </a:solidFill>
                <a:latin typeface="Gilroy ExtraBold" panose="00000900000000000000" pitchFamily="50" charset="-52"/>
              </a:rPr>
              <a:t>125</a:t>
            </a:r>
            <a:r>
              <a:rPr lang="en-US" sz="4000" smtClean="0">
                <a:solidFill>
                  <a:schemeClr val="bg1"/>
                </a:solidFill>
                <a:latin typeface="Gilroy ExtraBold" panose="00000900000000000000" pitchFamily="50" charset="-52"/>
              </a:rPr>
              <a:t> </a:t>
            </a:r>
            <a:r>
              <a:rPr lang="uk-UA" sz="4000" smtClean="0">
                <a:solidFill>
                  <a:schemeClr val="bg1"/>
                </a:solidFill>
                <a:latin typeface="Gilroy ExtraBold" panose="00000900000000000000" pitchFamily="50" charset="-52"/>
              </a:rPr>
              <a:t> </a:t>
            </a:r>
            <a:r>
              <a:rPr lang="uk-UA" sz="4000" smtClean="0">
                <a:solidFill>
                  <a:schemeClr val="bg1"/>
                </a:solidFill>
              </a:rPr>
              <a:t>– </a:t>
            </a:r>
            <a:r>
              <a:rPr lang="uk-UA" sz="3600" smtClean="0">
                <a:solidFill>
                  <a:schemeClr val="bg1"/>
                </a:solidFill>
              </a:rPr>
              <a:t>безпідставна </a:t>
            </a:r>
            <a:r>
              <a:rPr lang="uk-UA" sz="3600" smtClean="0">
                <a:solidFill>
                  <a:schemeClr val="bg1"/>
                </a:solidFill>
                <a:latin typeface="Gilroy ExtraBold" panose="00000900000000000000" pitchFamily="50" charset="-52"/>
              </a:rPr>
              <a:t>дискваліфікація</a:t>
            </a:r>
            <a:r>
              <a:rPr lang="uk-UA" sz="4000" smtClean="0"/>
              <a:t/>
            </a:r>
            <a:br>
              <a:rPr lang="uk-UA" sz="4000" smtClean="0"/>
            </a:br>
            <a:r>
              <a:rPr lang="uk-UA" sz="4000" smtClean="0"/>
              <a:t/>
            </a:r>
            <a:br>
              <a:rPr lang="uk-UA" sz="4000" smtClean="0"/>
            </a:br>
            <a:r>
              <a:rPr lang="uk-UA" sz="4000" smtClean="0"/>
              <a:t/>
            </a:r>
            <a:br>
              <a:rPr lang="uk-UA" sz="4000" smtClean="0"/>
            </a:br>
            <a:endParaRPr lang="uk-UA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18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uk-UA" sz="20000" smtClean="0">
                <a:solidFill>
                  <a:srgbClr val="FF0066"/>
                </a:solidFill>
                <a:latin typeface="Gilroy ExtraBold" panose="00000900000000000000" pitchFamily="50" charset="-52"/>
              </a:rPr>
              <a:t>111</a:t>
            </a:r>
            <a:r>
              <a:rPr lang="uk-UA" sz="4000" smtClean="0">
                <a:solidFill>
                  <a:srgbClr val="FF0066"/>
                </a:solidFill>
                <a:latin typeface="Gilroy ExtraBold" panose="00000900000000000000" pitchFamily="50" charset="-52"/>
              </a:rPr>
              <a:t/>
            </a:r>
            <a:br>
              <a:rPr lang="uk-UA" sz="4000" smtClean="0">
                <a:solidFill>
                  <a:srgbClr val="FF0066"/>
                </a:solidFill>
                <a:latin typeface="Gilroy ExtraBold" panose="00000900000000000000" pitchFamily="50" charset="-52"/>
              </a:rPr>
            </a:br>
            <a:r>
              <a:rPr lang="en-US" sz="4000" smtClean="0">
                <a:solidFill>
                  <a:srgbClr val="FF0066"/>
                </a:solidFill>
                <a:latin typeface="Gilroy ExtraBold" panose="00000900000000000000" pitchFamily="50" charset="-52"/>
              </a:rPr>
              <a:t>#</a:t>
            </a:r>
            <a:r>
              <a:rPr lang="ru-RU" sz="4000" smtClean="0">
                <a:solidFill>
                  <a:srgbClr val="FF0066"/>
                </a:solidFill>
                <a:latin typeface="Gilroy ExtraBold" panose="00000900000000000000" pitchFamily="50" charset="-52"/>
              </a:rPr>
              <a:t>зрада</a:t>
            </a:r>
            <a:endParaRPr lang="uk-UA" sz="4000" dirty="0">
              <a:solidFill>
                <a:srgbClr val="FF0066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79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04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97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94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6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74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85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smtClean="0">
                <a:solidFill>
                  <a:schemeClr val="bg1"/>
                </a:solidFill>
                <a:latin typeface="Gilroy ExtraBold" panose="00000900000000000000" pitchFamily="50" charset="-52"/>
              </a:rPr>
              <a:t>1.11.2016</a:t>
            </a:r>
            <a:endParaRPr lang="uk-UA" sz="6000" dirty="0">
              <a:solidFill>
                <a:schemeClr val="bg1"/>
              </a:solidFill>
              <a:latin typeface="Gilroy ExtraBold" panose="00000900000000000000" pitchFamily="50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19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87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>
                <a:solidFill>
                  <a:schemeClr val="bg1"/>
                </a:solidFill>
                <a:latin typeface="Gilroy ExtraBold" panose="00000900000000000000" pitchFamily="50" charset="-52"/>
              </a:rPr>
              <a:t>DOZORRO ver.1</a:t>
            </a:r>
            <a:endParaRPr lang="uk-UA" sz="4800" dirty="0">
              <a:solidFill>
                <a:schemeClr val="bg1"/>
              </a:solidFill>
              <a:latin typeface="Gilroy ExtraBold" panose="00000900000000000000" pitchFamily="50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10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800" smtClean="0">
                <a:solidFill>
                  <a:schemeClr val="bg1"/>
                </a:solidFill>
                <a:latin typeface="Gilroy ExtraBold" panose="00000900000000000000" pitchFamily="50" charset="-52"/>
              </a:rPr>
              <a:t>ВІДГУКИ НА </a:t>
            </a:r>
            <a:r>
              <a:rPr lang="en-US" sz="4800" smtClean="0">
                <a:solidFill>
                  <a:schemeClr val="bg1"/>
                </a:solidFill>
                <a:latin typeface="Gilroy ExtraBold" panose="00000900000000000000" pitchFamily="50" charset="-52"/>
              </a:rPr>
              <a:t>DOZORRO</a:t>
            </a:r>
            <a:endParaRPr lang="uk-UA" sz="4800" dirty="0">
              <a:solidFill>
                <a:schemeClr val="bg1"/>
              </a:solidFill>
              <a:latin typeface="Gilroy ExtraBold" panose="00000900000000000000" pitchFamily="50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94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800" smtClean="0">
                <a:solidFill>
                  <a:srgbClr val="4D1037"/>
                </a:solidFill>
                <a:latin typeface="Gilroy ExtraBold" panose="00000900000000000000" pitchFamily="50" charset="-52"/>
              </a:rPr>
              <a:t>ВІДГУК</a:t>
            </a:r>
            <a:endParaRPr lang="uk-UA" sz="4800" dirty="0">
              <a:solidFill>
                <a:srgbClr val="4D1037"/>
              </a:solidFill>
              <a:latin typeface="Gilroy ExtraBold" panose="00000900000000000000" pitchFamily="50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12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5000" smtClean="0">
                <a:solidFill>
                  <a:schemeClr val="bg1"/>
                </a:solidFill>
                <a:latin typeface="Gilroy ExtraBold" panose="00000900000000000000" pitchFamily="50" charset="-52"/>
              </a:rPr>
              <a:t>5980</a:t>
            </a:r>
            <a:r>
              <a:rPr lang="uk-UA" sz="4800" smtClean="0">
                <a:solidFill>
                  <a:schemeClr val="bg1"/>
                </a:solidFill>
                <a:latin typeface="Gilroy ExtraBold" panose="00000900000000000000" pitchFamily="50" charset="-52"/>
              </a:rPr>
              <a:t/>
            </a:r>
            <a:br>
              <a:rPr lang="uk-UA" sz="4800" smtClean="0">
                <a:solidFill>
                  <a:schemeClr val="bg1"/>
                </a:solidFill>
                <a:latin typeface="Gilroy ExtraBold" panose="00000900000000000000" pitchFamily="50" charset="-52"/>
              </a:rPr>
            </a:br>
            <a:r>
              <a:rPr lang="uk-UA" sz="4800" smtClean="0">
                <a:solidFill>
                  <a:srgbClr val="4D1037"/>
                </a:solidFill>
                <a:latin typeface="Gilroy ExtraBold" panose="00000900000000000000" pitchFamily="50" charset="-52"/>
              </a:rPr>
              <a:t>за рік</a:t>
            </a:r>
            <a:endParaRPr lang="uk-UA" sz="4800" dirty="0">
              <a:solidFill>
                <a:srgbClr val="4D1037"/>
              </a:solidFill>
              <a:latin typeface="Gilroy ExtraBold" panose="00000900000000000000" pitchFamily="50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25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57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33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Широкоэкранный</PresentationFormat>
  <Paragraphs>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Gilroy ExtraBold</vt:lpstr>
      <vt:lpstr>Тема Office</vt:lpstr>
      <vt:lpstr>Перший рік DOZORRO:</vt:lpstr>
      <vt:lpstr>1.11.2016</vt:lpstr>
      <vt:lpstr>Презентация PowerPoint</vt:lpstr>
      <vt:lpstr>DOZORRO ver.1</vt:lpstr>
      <vt:lpstr>ВІДГУКИ НА DOZORRO</vt:lpstr>
      <vt:lpstr>ВІДГУК</vt:lpstr>
      <vt:lpstr>5980 за рік</vt:lpstr>
      <vt:lpstr>Презентация PowerPoint</vt:lpstr>
      <vt:lpstr>Презентация PowerPoint</vt:lpstr>
      <vt:lpstr>Презентация PowerPoint</vt:lpstr>
      <vt:lpstr>711   – можливе уникнення процедури торгів 371  – дискримінаційні вимоги документації 248 – необгрунтований вибір переможця 178  – надмірні вимоги до учасників 138  – змова між учасниками закупівлі 125  – безпідставна дискваліфікація   </vt:lpstr>
      <vt:lpstr>111 #зрада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Перший рік DOZORRO:</dc:title>
  <dc:creator>Oleksandr Argat</dc:creator>
  <cp:lastModifiedBy>Oleksandr Argat</cp:lastModifiedBy>
  <cp:revision>1</cp:revision>
  <dcterms:created xsi:type="dcterms:W3CDTF">2017-11-01T12:37:35Z</dcterms:created>
  <dcterms:modified xsi:type="dcterms:W3CDTF">2017-11-01T12:37:36Z</dcterms:modified>
</cp:coreProperties>
</file>