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0.xml" ContentType="application/vnd.openxmlformats-officedocument.presentationml.notesSlide+xml"/>
  <Override PartName="/ppt/charts/chart17.xml" ContentType="application/vnd.openxmlformats-officedocument.drawingml.chart+xml"/>
  <Override PartName="/ppt/notesSlides/notesSlide11.xml" ContentType="application/vnd.openxmlformats-officedocument.presentationml.notesSlide+xml"/>
  <Override PartName="/ppt/charts/chart18.xml" ContentType="application/vnd.openxmlformats-officedocument.drawingml.chart+xml"/>
  <Override PartName="/ppt/notesSlides/notesSlide12.xml" ContentType="application/vnd.openxmlformats-officedocument.presentationml.notesSlide+xml"/>
  <Override PartName="/ppt/charts/chart19.xml" ContentType="application/vnd.openxmlformats-officedocument.drawingml.chart+xml"/>
  <Override PartName="/ppt/notesSlides/notesSlide13.xml" ContentType="application/vnd.openxmlformats-officedocument.presentationml.notesSlide+xml"/>
  <Override PartName="/ppt/charts/chart20.xml" ContentType="application/vnd.openxmlformats-officedocument.drawingml.chart+xml"/>
  <Override PartName="/ppt/notesSlides/notesSlide14.xml" ContentType="application/vnd.openxmlformats-officedocument.presentationml.notesSlide+xml"/>
  <Override PartName="/ppt/charts/chart21.xml" ContentType="application/vnd.openxmlformats-officedocument.drawingml.chart+xml"/>
  <Override PartName="/ppt/notesSlides/notesSlide15.xml" ContentType="application/vnd.openxmlformats-officedocument.presentationml.notesSlide+xml"/>
  <Override PartName="/ppt/charts/chart22.xml" ContentType="application/vnd.openxmlformats-officedocument.drawingml.chart+xml"/>
  <Override PartName="/ppt/notesSlides/notesSlide16.xml" ContentType="application/vnd.openxmlformats-officedocument.presentationml.notesSlide+xml"/>
  <Override PartName="/ppt/charts/chart23.xml" ContentType="application/vnd.openxmlformats-officedocument.drawingml.chart+xml"/>
  <Override PartName="/ppt/notesSlides/notesSlide17.xml" ContentType="application/vnd.openxmlformats-officedocument.presentationml.notesSlide+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notesSlides/notesSlide19.xml" ContentType="application/vnd.openxmlformats-officedocument.presentationml.notesSlide+xml"/>
  <Override PartName="/ppt/charts/chart26.xml" ContentType="application/vnd.openxmlformats-officedocument.drawingml.chart+xml"/>
  <Override PartName="/ppt/notesSlides/notesSlide20.xml" ContentType="application/vnd.openxmlformats-officedocument.presentationml.notesSlide+xml"/>
  <Override PartName="/ppt/charts/chart27.xml" ContentType="application/vnd.openxmlformats-officedocument.drawingml.chart+xml"/>
  <Override PartName="/ppt/notesSlides/notesSlide21.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2.xml" ContentType="application/vnd.openxmlformats-officedocument.presentationml.notesSlide+xml"/>
  <Override PartName="/ppt/charts/chart3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56" r:id="rId5"/>
    <p:sldId id="287" r:id="rId6"/>
    <p:sldId id="277" r:id="rId7"/>
    <p:sldId id="288" r:id="rId8"/>
    <p:sldId id="272" r:id="rId9"/>
    <p:sldId id="273" r:id="rId10"/>
    <p:sldId id="279" r:id="rId11"/>
    <p:sldId id="289" r:id="rId12"/>
    <p:sldId id="290" r:id="rId13"/>
    <p:sldId id="274" r:id="rId14"/>
    <p:sldId id="291" r:id="rId15"/>
    <p:sldId id="276" r:id="rId16"/>
    <p:sldId id="292" r:id="rId17"/>
    <p:sldId id="278" r:id="rId18"/>
    <p:sldId id="280" r:id="rId19"/>
    <p:sldId id="281" r:id="rId20"/>
    <p:sldId id="293" r:id="rId21"/>
    <p:sldId id="294" r:id="rId22"/>
    <p:sldId id="282" r:id="rId23"/>
    <p:sldId id="285" r:id="rId24"/>
    <p:sldId id="295" r:id="rId25"/>
    <p:sldId id="283" r:id="rId26"/>
    <p:sldId id="284" r:id="rId27"/>
    <p:sldId id="271" r:id="rId28"/>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8583"/>
    <a:srgbClr val="BD4A47"/>
    <a:srgbClr val="F9B200"/>
    <a:srgbClr val="FFD6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04" autoAdjust="0"/>
    <p:restoredTop sz="64591" autoAdjust="0"/>
  </p:normalViewPr>
  <p:slideViewPr>
    <p:cSldViewPr showGuides="1">
      <p:cViewPr>
        <p:scale>
          <a:sx n="82" d="100"/>
          <a:sy n="82" d="100"/>
        </p:scale>
        <p:origin x="-2292" y="-306"/>
      </p:cViewPr>
      <p:guideLst>
        <p:guide orient="horz" pos="2981"/>
        <p:guide orient="horz" pos="3026"/>
        <p:guide orient="horz" pos="3117"/>
        <p:guide orient="horz" pos="622"/>
        <p:guide orient="horz" pos="2618"/>
        <p:guide orient="horz" pos="2527"/>
        <p:guide orient="horz" pos="2119"/>
        <p:guide orient="horz" pos="2028"/>
        <p:guide orient="horz" pos="1620"/>
        <p:guide orient="horz" pos="1529"/>
        <p:guide orient="horz" pos="1121"/>
        <p:guide orient="horz" pos="1030"/>
        <p:guide orient="horz" pos="486"/>
        <p:guide pos="2835"/>
        <p:guide pos="2925"/>
        <p:guide pos="3742"/>
        <p:guide pos="3833"/>
        <p:guide pos="4649"/>
        <p:guide pos="4740"/>
        <p:guide pos="2018"/>
        <p:guide pos="1927"/>
        <p:guide pos="1111"/>
        <p:guide pos="1020"/>
        <p:guide pos="204"/>
        <p:guide pos="5556"/>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howGuides="1">
      <p:cViewPr>
        <p:scale>
          <a:sx n="66" d="100"/>
          <a:sy n="66" d="100"/>
        </p:scale>
        <p:origin x="-4224" y="-864"/>
      </p:cViewPr>
      <p:guideLst>
        <p:guide orient="horz" pos="5939"/>
        <p:guide orient="horz" pos="495"/>
        <p:guide pos="281"/>
        <p:guide pos="40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7104794645660543"/>
          <c:y val="8.8072784741354951E-2"/>
          <c:w val="0.69981590459699772"/>
          <c:h val="0.50186109011708624"/>
        </c:manualLayout>
      </c:layout>
      <c:pieChart>
        <c:varyColors val="1"/>
        <c:ser>
          <c:idx val="0"/>
          <c:order val="0"/>
          <c:tx>
            <c:strRef>
              <c:f>Лист1!$B$1</c:f>
              <c:strCache>
                <c:ptCount val="1"/>
                <c:pt idx="0">
                  <c:v>Продажи</c:v>
                </c:pt>
              </c:strCache>
            </c:strRef>
          </c:tx>
          <c:dLbls>
            <c:txPr>
              <a:bodyPr/>
              <a:lstStyle/>
              <a:p>
                <a:pPr>
                  <a:defRPr>
                    <a:solidFill>
                      <a:schemeClr val="bg1"/>
                    </a:solidFill>
                  </a:defRPr>
                </a:pPr>
                <a:endParaRPr lang="uk-UA"/>
              </a:p>
            </c:txPr>
            <c:dLblPos val="ctr"/>
            <c:showLegendKey val="0"/>
            <c:showVal val="1"/>
            <c:showCatName val="0"/>
            <c:showSerName val="0"/>
            <c:showPercent val="0"/>
            <c:showBubbleSize val="0"/>
            <c:showLeaderLines val="1"/>
          </c:dLbls>
          <c:cat>
            <c:strRef>
              <c:f>Лист1!$A$2:$A$6</c:f>
              <c:strCache>
                <c:ptCount val="5"/>
                <c:pt idx="0">
                  <c:v>СІЛЬСЬКЕ ГОСПОДАРСТВО</c:v>
                </c:pt>
                <c:pt idx="1">
                  <c:v>ПРОМИСЛОВІСТЬ</c:v>
                </c:pt>
                <c:pt idx="2">
                  <c:v>ТОРГІВЛЯ</c:v>
                </c:pt>
                <c:pt idx="3">
                  <c:v>ТРАНСПОРТ І ЗВ'ЯЗОК</c:v>
                </c:pt>
                <c:pt idx="4">
                  <c:v>ІНШЕ</c:v>
                </c:pt>
              </c:strCache>
            </c:strRef>
          </c:cat>
          <c:val>
            <c:numRef>
              <c:f>Лист1!$B$2:$B$6</c:f>
              <c:numCache>
                <c:formatCode>###0.0</c:formatCode>
                <c:ptCount val="5"/>
                <c:pt idx="0">
                  <c:v>15.99922664380205</c:v>
                </c:pt>
                <c:pt idx="1">
                  <c:v>12.976412635967637</c:v>
                </c:pt>
                <c:pt idx="2">
                  <c:v>26.252080496292614</c:v>
                </c:pt>
                <c:pt idx="3">
                  <c:v>4.4837847379835125</c:v>
                </c:pt>
                <c:pt idx="4">
                  <c:v>40.288495485953121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
          <c:y val="0.60273845254854042"/>
          <c:w val="1"/>
          <c:h val="0.32512741803971856"/>
        </c:manualLayout>
      </c:layout>
      <c:overlay val="0"/>
    </c:legend>
    <c:plotVisOnly val="1"/>
    <c:dispBlanksAs val="gap"/>
    <c:showDLblsOverMax val="0"/>
  </c:chart>
  <c:txPr>
    <a:bodyPr/>
    <a:lstStyle/>
    <a:p>
      <a:pPr>
        <a:defRPr sz="700"/>
      </a:pPr>
      <a:endParaRPr lang="uk-UA"/>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percentStacked"/>
        <c:varyColors val="0"/>
        <c:ser>
          <c:idx val="0"/>
          <c:order val="0"/>
          <c:tx>
            <c:strRef>
              <c:f>Лист1!$B$1</c:f>
              <c:strCache>
                <c:ptCount val="1"/>
                <c:pt idx="0">
                  <c:v>Ряд 1</c:v>
                </c:pt>
              </c:strCache>
            </c:strRef>
          </c:tx>
          <c:invertIfNegative val="0"/>
          <c:dLbls>
            <c:dLbl>
              <c:idx val="10"/>
              <c:spPr>
                <a:ln w="19050">
                  <a:solidFill>
                    <a:srgbClr val="00B05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spPr>
              <a:ln w="19050">
                <a:noFill/>
              </a:ln>
            </c:spPr>
            <c:txPr>
              <a:bodyPr/>
              <a:lstStyle/>
              <a:p>
                <a:pPr>
                  <a:defRPr sz="700">
                    <a:solidFill>
                      <a:schemeClr val="bg1"/>
                    </a:solidFill>
                  </a:defRPr>
                </a:pPr>
                <a:endParaRPr lang="uk-UA"/>
              </a:p>
            </c:txPr>
            <c:dLblPos val="ctr"/>
            <c:showLegendKey val="0"/>
            <c:showVal val="1"/>
            <c:showCatName val="0"/>
            <c:showSerName val="0"/>
            <c:showPercent val="0"/>
            <c:showBubbleSize val="0"/>
            <c:showLeaderLines val="0"/>
          </c:dLbls>
          <c:cat>
            <c:strRef>
              <c:f>Лист1!$A$2:$A$41</c:f>
              <c:strCache>
                <c:ptCount val="27"/>
                <c:pt idx="0">
                  <c:v>ЗАГАЛОМ, N=2271</c:v>
                </c:pt>
                <c:pt idx="2">
                  <c:v>ВІННИЦЬКА, N=58</c:v>
                </c:pt>
                <c:pt idx="3">
                  <c:v>ВОЛИНСЬКА, N=53</c:v>
                </c:pt>
                <c:pt idx="4">
                  <c:v>ДНІПРОПЕТРОВСЬКА, N=172</c:v>
                </c:pt>
                <c:pt idx="5">
                  <c:v>ДОНЕЦЬКА, N=50</c:v>
                </c:pt>
                <c:pt idx="6">
                  <c:v>ЖИТОМИРСЬКА, N=50</c:v>
                </c:pt>
                <c:pt idx="7">
                  <c:v>ЗАКАРПАТСЬКА, N=54</c:v>
                </c:pt>
                <c:pt idx="8">
                  <c:v>ЗАПОРІЗЬКА, N=97</c:v>
                </c:pt>
                <c:pt idx="9">
                  <c:v>ІВАНО-ФРАНКІВСЬКА, N=50</c:v>
                </c:pt>
                <c:pt idx="10">
                  <c:v>М.КИЇВ, N=508</c:v>
                </c:pt>
                <c:pt idx="11">
                  <c:v>КИЇВСЬКА, N=101</c:v>
                </c:pt>
                <c:pt idx="12">
                  <c:v>КІРОВОГРАДСЬКА, N=52</c:v>
                </c:pt>
                <c:pt idx="13">
                  <c:v>ЛУГАНСЬКА, N=52</c:v>
                </c:pt>
                <c:pt idx="14">
                  <c:v>ЛЬВІВСЬКА, N=118</c:v>
                </c:pt>
                <c:pt idx="15">
                  <c:v>МИКОЛАЇВСЬКА, N=66</c:v>
                </c:pt>
                <c:pt idx="16">
                  <c:v>ОДЕСЬКА, N=148</c:v>
                </c:pt>
                <c:pt idx="17">
                  <c:v>ПОЛТАВСЬКА, N=73</c:v>
                </c:pt>
                <c:pt idx="18">
                  <c:v>РІВНЕНСЬКА, N=57</c:v>
                </c:pt>
                <c:pt idx="19">
                  <c:v>СУМСЬКА, N=50</c:v>
                </c:pt>
                <c:pt idx="20">
                  <c:v>ТЕРНОПІЛЬСЬКА, N=50</c:v>
                </c:pt>
                <c:pt idx="21">
                  <c:v>ХАРКІВСЬКА, N=148</c:v>
                </c:pt>
                <c:pt idx="22">
                  <c:v>ХЕРСОНСЬКА, N=51</c:v>
                </c:pt>
                <c:pt idx="23">
                  <c:v>ХМЕЛЬНИЦЬКА, N=53</c:v>
                </c:pt>
                <c:pt idx="24">
                  <c:v>ЧЕРКАСЬКА, N=57</c:v>
                </c:pt>
                <c:pt idx="25">
                  <c:v>ЧЕРНІГІВСЬКА, N=50</c:v>
                </c:pt>
                <c:pt idx="26">
                  <c:v>ЧЕРНІВЕЦЬКА, N=53</c:v>
                </c:pt>
              </c:strCache>
            </c:strRef>
          </c:cat>
          <c:val>
            <c:numRef>
              <c:f>Лист1!$B$2:$B$41</c:f>
              <c:numCache>
                <c:formatCode>General</c:formatCode>
                <c:ptCount val="27"/>
                <c:pt idx="0" formatCode="###0.0">
                  <c:v>17.413676280492137</c:v>
                </c:pt>
                <c:pt idx="2" formatCode="###0.0">
                  <c:v>13.511614217428521</c:v>
                </c:pt>
                <c:pt idx="3" formatCode="###0.0">
                  <c:v>19.543938053727743</c:v>
                </c:pt>
                <c:pt idx="4" formatCode="###0.0">
                  <c:v>16.68523273754942</c:v>
                </c:pt>
                <c:pt idx="5" formatCode="###0.0">
                  <c:v>11.82341309835766</c:v>
                </c:pt>
                <c:pt idx="6" formatCode="###0.0">
                  <c:v>23.835561841306451</c:v>
                </c:pt>
                <c:pt idx="7" formatCode="###0.0">
                  <c:v>12.062004946620334</c:v>
                </c:pt>
                <c:pt idx="8" formatCode="###0.0">
                  <c:v>11.894115702547008</c:v>
                </c:pt>
                <c:pt idx="9" formatCode="###0.0">
                  <c:v>10.108110986845606</c:v>
                </c:pt>
                <c:pt idx="10" formatCode="###0.0">
                  <c:v>21.410693301387518</c:v>
                </c:pt>
                <c:pt idx="11" formatCode="###0.0">
                  <c:v>18.11325084012072</c:v>
                </c:pt>
                <c:pt idx="12" formatCode="###0.0">
                  <c:v>9.9194943446440469</c:v>
                </c:pt>
                <c:pt idx="13" formatCode="###0.0">
                  <c:v>19.465822985678578</c:v>
                </c:pt>
                <c:pt idx="14" formatCode="###0.0">
                  <c:v>15.04860393144507</c:v>
                </c:pt>
                <c:pt idx="15" formatCode="###0.0">
                  <c:v>24.11551725471092</c:v>
                </c:pt>
                <c:pt idx="16" formatCode="###0.0">
                  <c:v>22.268490712428314</c:v>
                </c:pt>
                <c:pt idx="17" formatCode="###0.0">
                  <c:v>13.892423884359387</c:v>
                </c:pt>
                <c:pt idx="18" formatCode="###0.0">
                  <c:v>11.218878664787638</c:v>
                </c:pt>
                <c:pt idx="19" formatCode="###0.0">
                  <c:v>17.237516005121627</c:v>
                </c:pt>
                <c:pt idx="20" formatCode="###0.0">
                  <c:v>10.694144334796141</c:v>
                </c:pt>
                <c:pt idx="21" formatCode="###0.0">
                  <c:v>12.360482514048218</c:v>
                </c:pt>
                <c:pt idx="22" formatCode="###0.0">
                  <c:v>25.236814128156894</c:v>
                </c:pt>
                <c:pt idx="23" formatCode="###0.0">
                  <c:v>18.321852866334932</c:v>
                </c:pt>
                <c:pt idx="24" formatCode="###0.0">
                  <c:v>16.960259301014645</c:v>
                </c:pt>
                <c:pt idx="25" formatCode="###0.0">
                  <c:v>9.6794871794871682</c:v>
                </c:pt>
                <c:pt idx="26" formatCode="###0.0">
                  <c:v>18.109330262221459</c:v>
                </c:pt>
              </c:numCache>
            </c:numRef>
          </c:val>
        </c:ser>
        <c:ser>
          <c:idx val="1"/>
          <c:order val="1"/>
          <c:tx>
            <c:strRef>
              <c:f>Лист1!$C$1</c:f>
              <c:strCache>
                <c:ptCount val="1"/>
                <c:pt idx="0">
                  <c:v>Ряд 2</c:v>
                </c:pt>
              </c:strCache>
            </c:strRef>
          </c:tx>
          <c:invertIfNegative val="0"/>
          <c:cat>
            <c:strRef>
              <c:f>Лист1!$A$2:$A$41</c:f>
              <c:strCache>
                <c:ptCount val="27"/>
                <c:pt idx="0">
                  <c:v>ЗАГАЛОМ, N=2271</c:v>
                </c:pt>
                <c:pt idx="2">
                  <c:v>ВІННИЦЬКА, N=58</c:v>
                </c:pt>
                <c:pt idx="3">
                  <c:v>ВОЛИНСЬКА, N=53</c:v>
                </c:pt>
                <c:pt idx="4">
                  <c:v>ДНІПРОПЕТРОВСЬКА, N=172</c:v>
                </c:pt>
                <c:pt idx="5">
                  <c:v>ДОНЕЦЬКА, N=50</c:v>
                </c:pt>
                <c:pt idx="6">
                  <c:v>ЖИТОМИРСЬКА, N=50</c:v>
                </c:pt>
                <c:pt idx="7">
                  <c:v>ЗАКАРПАТСЬКА, N=54</c:v>
                </c:pt>
                <c:pt idx="8">
                  <c:v>ЗАПОРІЗЬКА, N=97</c:v>
                </c:pt>
                <c:pt idx="9">
                  <c:v>ІВАНО-ФРАНКІВСЬКА, N=50</c:v>
                </c:pt>
                <c:pt idx="10">
                  <c:v>М.КИЇВ, N=508</c:v>
                </c:pt>
                <c:pt idx="11">
                  <c:v>КИЇВСЬКА, N=101</c:v>
                </c:pt>
                <c:pt idx="12">
                  <c:v>КІРОВОГРАДСЬКА, N=52</c:v>
                </c:pt>
                <c:pt idx="13">
                  <c:v>ЛУГАНСЬКА, N=52</c:v>
                </c:pt>
                <c:pt idx="14">
                  <c:v>ЛЬВІВСЬКА, N=118</c:v>
                </c:pt>
                <c:pt idx="15">
                  <c:v>МИКОЛАЇВСЬКА, N=66</c:v>
                </c:pt>
                <c:pt idx="16">
                  <c:v>ОДЕСЬКА, N=148</c:v>
                </c:pt>
                <c:pt idx="17">
                  <c:v>ПОЛТАВСЬКА, N=73</c:v>
                </c:pt>
                <c:pt idx="18">
                  <c:v>РІВНЕНСЬКА, N=57</c:v>
                </c:pt>
                <c:pt idx="19">
                  <c:v>СУМСЬКА, N=50</c:v>
                </c:pt>
                <c:pt idx="20">
                  <c:v>ТЕРНОПІЛЬСЬКА, N=50</c:v>
                </c:pt>
                <c:pt idx="21">
                  <c:v>ХАРКІВСЬКА, N=148</c:v>
                </c:pt>
                <c:pt idx="22">
                  <c:v>ХЕРСОНСЬКА, N=51</c:v>
                </c:pt>
                <c:pt idx="23">
                  <c:v>ХМЕЛЬНИЦЬКА, N=53</c:v>
                </c:pt>
                <c:pt idx="24">
                  <c:v>ЧЕРКАСЬКА, N=57</c:v>
                </c:pt>
                <c:pt idx="25">
                  <c:v>ЧЕРНІГІВСЬКА, N=50</c:v>
                </c:pt>
                <c:pt idx="26">
                  <c:v>ЧЕРНІВЕЦЬКА, N=53</c:v>
                </c:pt>
              </c:strCache>
            </c:strRef>
          </c:cat>
          <c:val>
            <c:numRef>
              <c:f>Лист1!$C$2:$C$41</c:f>
              <c:numCache>
                <c:formatCode>General</c:formatCode>
                <c:ptCount val="27"/>
                <c:pt idx="0">
                  <c:v>82.58632371950786</c:v>
                </c:pt>
                <c:pt idx="2">
                  <c:v>86.488385782571484</c:v>
                </c:pt>
                <c:pt idx="3">
                  <c:v>80.456061946272257</c:v>
                </c:pt>
                <c:pt idx="4">
                  <c:v>83.314767262450573</c:v>
                </c:pt>
                <c:pt idx="5">
                  <c:v>88.176586901642338</c:v>
                </c:pt>
                <c:pt idx="6">
                  <c:v>76.164438158693542</c:v>
                </c:pt>
                <c:pt idx="7">
                  <c:v>87.937995053379666</c:v>
                </c:pt>
                <c:pt idx="8">
                  <c:v>88.105884297452988</c:v>
                </c:pt>
                <c:pt idx="9">
                  <c:v>89.891889013154398</c:v>
                </c:pt>
                <c:pt idx="10">
                  <c:v>78.589306698612489</c:v>
                </c:pt>
                <c:pt idx="11">
                  <c:v>81.886749159879287</c:v>
                </c:pt>
                <c:pt idx="12">
                  <c:v>90.08050565535595</c:v>
                </c:pt>
                <c:pt idx="13">
                  <c:v>80.534177014321415</c:v>
                </c:pt>
                <c:pt idx="14">
                  <c:v>84.951396068554928</c:v>
                </c:pt>
                <c:pt idx="15">
                  <c:v>75.884482745289077</c:v>
                </c:pt>
                <c:pt idx="16">
                  <c:v>77.731509287571683</c:v>
                </c:pt>
                <c:pt idx="17">
                  <c:v>86.107576115640612</c:v>
                </c:pt>
                <c:pt idx="18">
                  <c:v>88.781121335212362</c:v>
                </c:pt>
                <c:pt idx="19">
                  <c:v>82.76248399487838</c:v>
                </c:pt>
                <c:pt idx="20">
                  <c:v>89.305855665203865</c:v>
                </c:pt>
                <c:pt idx="21">
                  <c:v>87.639517485951785</c:v>
                </c:pt>
                <c:pt idx="22">
                  <c:v>74.763185871843106</c:v>
                </c:pt>
                <c:pt idx="23">
                  <c:v>81.678147133665064</c:v>
                </c:pt>
                <c:pt idx="24">
                  <c:v>83.039740698985355</c:v>
                </c:pt>
                <c:pt idx="25">
                  <c:v>90.320512820512832</c:v>
                </c:pt>
                <c:pt idx="26">
                  <c:v>81.890669737778538</c:v>
                </c:pt>
              </c:numCache>
            </c:numRef>
          </c:val>
        </c:ser>
        <c:dLbls>
          <c:showLegendKey val="0"/>
          <c:showVal val="0"/>
          <c:showCatName val="0"/>
          <c:showSerName val="0"/>
          <c:showPercent val="0"/>
          <c:showBubbleSize val="0"/>
        </c:dLbls>
        <c:gapWidth val="32"/>
        <c:overlap val="100"/>
        <c:axId val="36986880"/>
        <c:axId val="36988416"/>
      </c:barChart>
      <c:catAx>
        <c:axId val="36986880"/>
        <c:scaling>
          <c:orientation val="maxMin"/>
        </c:scaling>
        <c:delete val="1"/>
        <c:axPos val="l"/>
        <c:majorTickMark val="out"/>
        <c:minorTickMark val="none"/>
        <c:tickLblPos val="nextTo"/>
        <c:crossAx val="36988416"/>
        <c:crosses val="autoZero"/>
        <c:auto val="1"/>
        <c:lblAlgn val="ctr"/>
        <c:lblOffset val="100"/>
        <c:noMultiLvlLbl val="0"/>
      </c:catAx>
      <c:valAx>
        <c:axId val="36988416"/>
        <c:scaling>
          <c:orientation val="minMax"/>
        </c:scaling>
        <c:delete val="1"/>
        <c:axPos val="t"/>
        <c:numFmt formatCode="0%" sourceLinked="1"/>
        <c:majorTickMark val="out"/>
        <c:minorTickMark val="none"/>
        <c:tickLblPos val="nextTo"/>
        <c:crossAx val="36986880"/>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clustered"/>
        <c:varyColors val="0"/>
        <c:ser>
          <c:idx val="0"/>
          <c:order val="0"/>
          <c:tx>
            <c:strRef>
              <c:f>Лист1!$B$1</c:f>
              <c:strCache>
                <c:ptCount val="1"/>
                <c:pt idx="0">
                  <c:v>Ряд 1</c:v>
                </c:pt>
              </c:strCache>
            </c:strRef>
          </c:tx>
          <c:invertIfNegative val="0"/>
          <c:dLbls>
            <c:spPr>
              <a:ln w="19050">
                <a:noFill/>
              </a:ln>
            </c:spPr>
            <c:txPr>
              <a:bodyPr/>
              <a:lstStyle/>
              <a:p>
                <a:pPr>
                  <a:defRPr sz="700">
                    <a:solidFill>
                      <a:schemeClr val="tx1"/>
                    </a:solidFill>
                  </a:defRPr>
                </a:pPr>
                <a:endParaRPr lang="uk-UA"/>
              </a:p>
            </c:txPr>
            <c:dLblPos val="outEnd"/>
            <c:showLegendKey val="0"/>
            <c:showVal val="1"/>
            <c:showCatName val="0"/>
            <c:showSerName val="0"/>
            <c:showPercent val="0"/>
            <c:showBubbleSize val="0"/>
            <c:showLeaderLines val="0"/>
          </c:dLbls>
          <c:cat>
            <c:strRef>
              <c:f>Лист1!$A$2:$A$40</c:f>
              <c:strCache>
                <c:ptCount val="10"/>
                <c:pt idx="0">
                  <c:v>ЗАГАЛОМ</c:v>
                </c:pt>
                <c:pt idx="2">
                  <c:v>СІЛЬСЬКЕ ГОСПОДАРСТВО</c:v>
                </c:pt>
                <c:pt idx="3">
                  <c:v>ПРОМИСЛОВІСТЬ</c:v>
                </c:pt>
                <c:pt idx="4">
                  <c:v>ТОРГІВЛЯ</c:v>
                </c:pt>
                <c:pt idx="5">
                  <c:v>ТРАНСПОРТ І ЗВ'ЯЗОК</c:v>
                </c:pt>
                <c:pt idx="6">
                  <c:v>ІНШЕ</c:v>
                </c:pt>
                <c:pt idx="8">
                  <c:v>ТАК</c:v>
                </c:pt>
                <c:pt idx="9">
                  <c:v>НІ</c:v>
                </c:pt>
              </c:strCache>
            </c:strRef>
          </c:cat>
          <c:val>
            <c:numRef>
              <c:f>Лист1!$B$2:$B$40</c:f>
              <c:numCache>
                <c:formatCode>General</c:formatCode>
                <c:ptCount val="10"/>
                <c:pt idx="0" formatCode="###0.0">
                  <c:v>27.724742296740391</c:v>
                </c:pt>
                <c:pt idx="2" formatCode="###0.0">
                  <c:v>30.942687254865021</c:v>
                </c:pt>
                <c:pt idx="3" formatCode="###0.0">
                  <c:v>26.625207477173763</c:v>
                </c:pt>
                <c:pt idx="4" formatCode="###0.0">
                  <c:v>27.363857634645477</c:v>
                </c:pt>
                <c:pt idx="5" formatCode="###0.0">
                  <c:v>22.630934013455526</c:v>
                </c:pt>
                <c:pt idx="6" formatCode="###0.0">
                  <c:v>27.514190052606622</c:v>
                </c:pt>
                <c:pt idx="8" formatCode="###0.0">
                  <c:v>47.432540281590427</c:v>
                </c:pt>
                <c:pt idx="9" formatCode="###0.0">
                  <c:v>24.356428128816287</c:v>
                </c:pt>
              </c:numCache>
            </c:numRef>
          </c:val>
        </c:ser>
        <c:ser>
          <c:idx val="1"/>
          <c:order val="1"/>
          <c:tx>
            <c:strRef>
              <c:f>Лист1!$C$1</c:f>
              <c:strCache>
                <c:ptCount val="1"/>
                <c:pt idx="0">
                  <c:v>Ряд 2</c:v>
                </c:pt>
              </c:strCache>
            </c:strRef>
          </c:tx>
          <c:invertIfNegative val="0"/>
          <c:dLbls>
            <c:txPr>
              <a:bodyPr/>
              <a:lstStyle/>
              <a:p>
                <a:pPr>
                  <a:defRPr sz="700">
                    <a:solidFill>
                      <a:schemeClr val="tx1"/>
                    </a:solidFill>
                  </a:defRPr>
                </a:pPr>
                <a:endParaRPr lang="uk-UA"/>
              </a:p>
            </c:txPr>
            <c:dLblPos val="outEnd"/>
            <c:showLegendKey val="0"/>
            <c:showVal val="1"/>
            <c:showCatName val="0"/>
            <c:showSerName val="0"/>
            <c:showPercent val="0"/>
            <c:showBubbleSize val="0"/>
            <c:showLeaderLines val="0"/>
          </c:dLbls>
          <c:cat>
            <c:strRef>
              <c:f>Лист1!$A$2:$A$40</c:f>
              <c:strCache>
                <c:ptCount val="10"/>
                <c:pt idx="0">
                  <c:v>ЗАГАЛОМ</c:v>
                </c:pt>
                <c:pt idx="2">
                  <c:v>СІЛЬСЬКЕ ГОСПОДАРСТВО</c:v>
                </c:pt>
                <c:pt idx="3">
                  <c:v>ПРОМИСЛОВІСТЬ</c:v>
                </c:pt>
                <c:pt idx="4">
                  <c:v>ТОРГІВЛЯ</c:v>
                </c:pt>
                <c:pt idx="5">
                  <c:v>ТРАНСПОРТ І ЗВ'ЯЗОК</c:v>
                </c:pt>
                <c:pt idx="6">
                  <c:v>ІНШЕ</c:v>
                </c:pt>
                <c:pt idx="8">
                  <c:v>ТАК</c:v>
                </c:pt>
                <c:pt idx="9">
                  <c:v>НІ</c:v>
                </c:pt>
              </c:strCache>
            </c:strRef>
          </c:cat>
          <c:val>
            <c:numRef>
              <c:f>Лист1!$C$2:$C$40</c:f>
              <c:numCache>
                <c:formatCode>General</c:formatCode>
                <c:ptCount val="10"/>
                <c:pt idx="0" formatCode="###0.0">
                  <c:v>30.602325706676314</c:v>
                </c:pt>
                <c:pt idx="2" formatCode="###0.0">
                  <c:v>29.629365013658106</c:v>
                </c:pt>
                <c:pt idx="3" formatCode="###0.0">
                  <c:v>29.396533024747708</c:v>
                </c:pt>
                <c:pt idx="4" formatCode="###0.0">
                  <c:v>28.537486243406196</c:v>
                </c:pt>
                <c:pt idx="5" formatCode="###0.0">
                  <c:v>33.524957445795458</c:v>
                </c:pt>
                <c:pt idx="6" formatCode="###0.0">
                  <c:v>32.39726397329818</c:v>
                </c:pt>
                <c:pt idx="8" formatCode="###0.0">
                  <c:v>45.242666029125658</c:v>
                </c:pt>
                <c:pt idx="9" formatCode="###0.0">
                  <c:v>28.468349115850604</c:v>
                </c:pt>
              </c:numCache>
            </c:numRef>
          </c:val>
        </c:ser>
        <c:dLbls>
          <c:showLegendKey val="0"/>
          <c:showVal val="0"/>
          <c:showCatName val="0"/>
          <c:showSerName val="0"/>
          <c:showPercent val="0"/>
          <c:showBubbleSize val="0"/>
        </c:dLbls>
        <c:gapWidth val="32"/>
        <c:axId val="37083008"/>
        <c:axId val="37084544"/>
      </c:barChart>
      <c:catAx>
        <c:axId val="37083008"/>
        <c:scaling>
          <c:orientation val="maxMin"/>
        </c:scaling>
        <c:delete val="0"/>
        <c:axPos val="l"/>
        <c:majorTickMark val="out"/>
        <c:minorTickMark val="none"/>
        <c:tickLblPos val="nextTo"/>
        <c:txPr>
          <a:bodyPr/>
          <a:lstStyle/>
          <a:p>
            <a:pPr>
              <a:defRPr sz="700"/>
            </a:pPr>
            <a:endParaRPr lang="uk-UA"/>
          </a:p>
        </c:txPr>
        <c:crossAx val="37084544"/>
        <c:crosses val="autoZero"/>
        <c:auto val="1"/>
        <c:lblAlgn val="ctr"/>
        <c:lblOffset val="100"/>
        <c:noMultiLvlLbl val="0"/>
      </c:catAx>
      <c:valAx>
        <c:axId val="37084544"/>
        <c:scaling>
          <c:orientation val="minMax"/>
        </c:scaling>
        <c:delete val="1"/>
        <c:axPos val="t"/>
        <c:numFmt formatCode="###0.0" sourceLinked="1"/>
        <c:majorTickMark val="out"/>
        <c:minorTickMark val="none"/>
        <c:tickLblPos val="nextTo"/>
        <c:crossAx val="37083008"/>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clustered"/>
        <c:varyColors val="0"/>
        <c:ser>
          <c:idx val="0"/>
          <c:order val="0"/>
          <c:tx>
            <c:strRef>
              <c:f>Лист1!$B$1</c:f>
              <c:strCache>
                <c:ptCount val="1"/>
                <c:pt idx="0">
                  <c:v>Ряд 1</c:v>
                </c:pt>
              </c:strCache>
            </c:strRef>
          </c:tx>
          <c:invertIfNegative val="0"/>
          <c:dLbls>
            <c:spPr>
              <a:ln w="19050">
                <a:noFill/>
              </a:ln>
            </c:spPr>
            <c:txPr>
              <a:bodyPr/>
              <a:lstStyle/>
              <a:p>
                <a:pPr>
                  <a:defRPr sz="700">
                    <a:solidFill>
                      <a:schemeClr val="tx1"/>
                    </a:solidFill>
                  </a:defRPr>
                </a:pPr>
                <a:endParaRPr lang="uk-UA"/>
              </a:p>
            </c:txPr>
            <c:dLblPos val="outEnd"/>
            <c:showLegendKey val="0"/>
            <c:showVal val="1"/>
            <c:showCatName val="0"/>
            <c:showSerName val="0"/>
            <c:showPercent val="0"/>
            <c:showBubbleSize val="0"/>
            <c:showLeaderLines val="0"/>
          </c:dLbls>
          <c:cat>
            <c:strRef>
              <c:f>Лист1!$A$2:$A$40</c:f>
              <c:strCache>
                <c:ptCount val="10"/>
                <c:pt idx="0">
                  <c:v>ЗАГАЛОМ</c:v>
                </c:pt>
                <c:pt idx="2">
                  <c:v>СІЛЬСЬКЕ ГОСПОДАРСТВО</c:v>
                </c:pt>
                <c:pt idx="3">
                  <c:v>ПРОМИСЛОВІСТЬ</c:v>
                </c:pt>
                <c:pt idx="4">
                  <c:v>ТОРГІВЛЯ</c:v>
                </c:pt>
                <c:pt idx="5">
                  <c:v>ТРАНСПОРТ І ЗВ'ЯЗОК</c:v>
                </c:pt>
                <c:pt idx="6">
                  <c:v>ІНШЕ</c:v>
                </c:pt>
                <c:pt idx="8">
                  <c:v>ТАК</c:v>
                </c:pt>
                <c:pt idx="9">
                  <c:v>НІ</c:v>
                </c:pt>
              </c:strCache>
            </c:strRef>
          </c:cat>
          <c:val>
            <c:numRef>
              <c:f>Лист1!$B$2:$B$40</c:f>
              <c:numCache>
                <c:formatCode>General</c:formatCode>
                <c:ptCount val="10"/>
                <c:pt idx="0" formatCode="###0.0">
                  <c:v>57.193815820932251</c:v>
                </c:pt>
                <c:pt idx="2" formatCode="###0.0">
                  <c:v>59.451242350430789</c:v>
                </c:pt>
                <c:pt idx="3" formatCode="###0.0">
                  <c:v>55.911909135559448</c:v>
                </c:pt>
                <c:pt idx="4" formatCode="###0.0">
                  <c:v>57.742872824643754</c:v>
                </c:pt>
                <c:pt idx="5" formatCode="###0.0">
                  <c:v>63.295378213000006</c:v>
                </c:pt>
                <c:pt idx="6" formatCode="###0.0">
                  <c:v>55.808138207365687</c:v>
                </c:pt>
                <c:pt idx="8" formatCode="###0.0">
                  <c:v>46.012459543360357</c:v>
                </c:pt>
                <c:pt idx="9" formatCode="###0.0">
                  <c:v>59.104852294682637</c:v>
                </c:pt>
              </c:numCache>
            </c:numRef>
          </c:val>
        </c:ser>
        <c:ser>
          <c:idx val="1"/>
          <c:order val="1"/>
          <c:tx>
            <c:strRef>
              <c:f>Лист1!$C$1</c:f>
              <c:strCache>
                <c:ptCount val="1"/>
                <c:pt idx="0">
                  <c:v>Ряд 2</c:v>
                </c:pt>
              </c:strCache>
            </c:strRef>
          </c:tx>
          <c:invertIfNegative val="0"/>
          <c:dLbls>
            <c:txPr>
              <a:bodyPr/>
              <a:lstStyle/>
              <a:p>
                <a:pPr>
                  <a:defRPr sz="700"/>
                </a:pPr>
                <a:endParaRPr lang="uk-UA"/>
              </a:p>
            </c:txPr>
            <c:showLegendKey val="0"/>
            <c:showVal val="1"/>
            <c:showCatName val="0"/>
            <c:showSerName val="0"/>
            <c:showPercent val="0"/>
            <c:showBubbleSize val="0"/>
            <c:showLeaderLines val="0"/>
          </c:dLbls>
          <c:cat>
            <c:strRef>
              <c:f>Лист1!$A$2:$A$40</c:f>
              <c:strCache>
                <c:ptCount val="10"/>
                <c:pt idx="0">
                  <c:v>ЗАГАЛОМ</c:v>
                </c:pt>
                <c:pt idx="2">
                  <c:v>СІЛЬСЬКЕ ГОСПОДАРСТВО</c:v>
                </c:pt>
                <c:pt idx="3">
                  <c:v>ПРОМИСЛОВІСТЬ</c:v>
                </c:pt>
                <c:pt idx="4">
                  <c:v>ТОРГІВЛЯ</c:v>
                </c:pt>
                <c:pt idx="5">
                  <c:v>ТРАНСПОРТ І ЗВ'ЯЗОК</c:v>
                </c:pt>
                <c:pt idx="6">
                  <c:v>ІНШЕ</c:v>
                </c:pt>
                <c:pt idx="8">
                  <c:v>ТАК</c:v>
                </c:pt>
                <c:pt idx="9">
                  <c:v>НІ</c:v>
                </c:pt>
              </c:strCache>
            </c:strRef>
          </c:cat>
          <c:val>
            <c:numRef>
              <c:f>Лист1!$C$2:$C$40</c:f>
              <c:numCache>
                <c:formatCode>General</c:formatCode>
                <c:ptCount val="10"/>
                <c:pt idx="0" formatCode="###0.0">
                  <c:v>51.983998012830426</c:v>
                </c:pt>
                <c:pt idx="2" formatCode="###0.0">
                  <c:v>51.098098156496704</c:v>
                </c:pt>
                <c:pt idx="3" formatCode="###0.0">
                  <c:v>53.636490015629754</c:v>
                </c:pt>
                <c:pt idx="4" formatCode="###0.0">
                  <c:v>55.39162058369498</c:v>
                </c:pt>
                <c:pt idx="5" formatCode="###0.0">
                  <c:v>46.817544384332912</c:v>
                </c:pt>
                <c:pt idx="6" formatCode="###0.0">
                  <c:v>50.158126365458159</c:v>
                </c:pt>
                <c:pt idx="8" formatCode="###0.0">
                  <c:v>41.915129059182533</c:v>
                </c:pt>
                <c:pt idx="9" formatCode="###0.0">
                  <c:v>53.451636754140111</c:v>
                </c:pt>
              </c:numCache>
            </c:numRef>
          </c:val>
        </c:ser>
        <c:dLbls>
          <c:showLegendKey val="0"/>
          <c:showVal val="0"/>
          <c:showCatName val="0"/>
          <c:showSerName val="0"/>
          <c:showPercent val="0"/>
          <c:showBubbleSize val="0"/>
        </c:dLbls>
        <c:gapWidth val="32"/>
        <c:axId val="39973248"/>
        <c:axId val="39974784"/>
      </c:barChart>
      <c:catAx>
        <c:axId val="39973248"/>
        <c:scaling>
          <c:orientation val="maxMin"/>
        </c:scaling>
        <c:delete val="1"/>
        <c:axPos val="l"/>
        <c:majorTickMark val="out"/>
        <c:minorTickMark val="none"/>
        <c:tickLblPos val="nextTo"/>
        <c:crossAx val="39974784"/>
        <c:crosses val="autoZero"/>
        <c:auto val="1"/>
        <c:lblAlgn val="ctr"/>
        <c:lblOffset val="100"/>
        <c:noMultiLvlLbl val="0"/>
      </c:catAx>
      <c:valAx>
        <c:axId val="39974784"/>
        <c:scaling>
          <c:orientation val="minMax"/>
        </c:scaling>
        <c:delete val="1"/>
        <c:axPos val="t"/>
        <c:numFmt formatCode="###0.0" sourceLinked="1"/>
        <c:majorTickMark val="out"/>
        <c:minorTickMark val="none"/>
        <c:tickLblPos val="nextTo"/>
        <c:crossAx val="39973248"/>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clustered"/>
        <c:varyColors val="0"/>
        <c:ser>
          <c:idx val="0"/>
          <c:order val="0"/>
          <c:tx>
            <c:strRef>
              <c:f>Лист1!$B$1</c:f>
              <c:strCache>
                <c:ptCount val="1"/>
                <c:pt idx="0">
                  <c:v>Ряд 1</c:v>
                </c:pt>
              </c:strCache>
            </c:strRef>
          </c:tx>
          <c:invertIfNegative val="0"/>
          <c:dPt>
            <c:idx val="2"/>
            <c:invertIfNegative val="0"/>
            <c:bubble3D val="0"/>
            <c:spPr>
              <a:solidFill>
                <a:schemeClr val="accent5"/>
              </a:solidFill>
            </c:spPr>
          </c:dPt>
          <c:dLbls>
            <c:spPr>
              <a:ln w="19050">
                <a:noFill/>
              </a:ln>
            </c:spPr>
            <c:txPr>
              <a:bodyPr/>
              <a:lstStyle/>
              <a:p>
                <a:pPr>
                  <a:defRPr sz="700">
                    <a:solidFill>
                      <a:schemeClr val="tx1"/>
                    </a:solidFill>
                  </a:defRPr>
                </a:pPr>
                <a:endParaRPr lang="uk-UA"/>
              </a:p>
            </c:txPr>
            <c:dLblPos val="outEnd"/>
            <c:showLegendKey val="0"/>
            <c:showVal val="1"/>
            <c:showCatName val="0"/>
            <c:showSerName val="0"/>
            <c:showPercent val="0"/>
            <c:showBubbleSize val="0"/>
            <c:showLeaderLines val="0"/>
          </c:dLbls>
          <c:cat>
            <c:strRef>
              <c:f>Лист1!$A$2:$A$40</c:f>
              <c:strCache>
                <c:ptCount val="10"/>
                <c:pt idx="0">
                  <c:v>ЗАГАЛОМ</c:v>
                </c:pt>
                <c:pt idx="2">
                  <c:v>СІЛЬСЬКЕ ГОСПОДАРСТВО</c:v>
                </c:pt>
                <c:pt idx="3">
                  <c:v>ПРОМИСЛОВІСТЬ</c:v>
                </c:pt>
                <c:pt idx="4">
                  <c:v>ТОРГІВЛЯ</c:v>
                </c:pt>
                <c:pt idx="5">
                  <c:v>ТРАНСПОРТ І ЗВ'ЯЗОК</c:v>
                </c:pt>
                <c:pt idx="6">
                  <c:v>ІНШЕ</c:v>
                </c:pt>
                <c:pt idx="8">
                  <c:v>ТАК</c:v>
                </c:pt>
                <c:pt idx="9">
                  <c:v>НІ</c:v>
                </c:pt>
              </c:strCache>
            </c:strRef>
          </c:cat>
          <c:val>
            <c:numRef>
              <c:f>Лист1!$B$2:$B$40</c:f>
              <c:numCache>
                <c:formatCode>General</c:formatCode>
                <c:ptCount val="10"/>
                <c:pt idx="0" formatCode="###0.0">
                  <c:v>15.081441882327134</c:v>
                </c:pt>
                <c:pt idx="2" formatCode="###0.0">
                  <c:v>9.6060703947042203</c:v>
                </c:pt>
                <c:pt idx="3" formatCode="###0.0">
                  <c:v>17.462883387266903</c:v>
                </c:pt>
                <c:pt idx="4" formatCode="###0.0">
                  <c:v>14.893269540710692</c:v>
                </c:pt>
                <c:pt idx="5" formatCode="###0.0">
                  <c:v>14.073687773544512</c:v>
                </c:pt>
                <c:pt idx="6" formatCode="###0.0">
                  <c:v>16.677671740027606</c:v>
                </c:pt>
                <c:pt idx="8" formatCode="###0.0">
                  <c:v>6.555000175049349</c:v>
                </c:pt>
                <c:pt idx="9" formatCode="###0.0">
                  <c:v>16.538719576500799</c:v>
                </c:pt>
              </c:numCache>
            </c:numRef>
          </c:val>
        </c:ser>
        <c:ser>
          <c:idx val="1"/>
          <c:order val="1"/>
          <c:tx>
            <c:strRef>
              <c:f>Лист1!$C$1</c:f>
              <c:strCache>
                <c:ptCount val="1"/>
                <c:pt idx="0">
                  <c:v>Ряд 2</c:v>
                </c:pt>
              </c:strCache>
            </c:strRef>
          </c:tx>
          <c:invertIfNegative val="0"/>
          <c:dLbls>
            <c:txPr>
              <a:bodyPr/>
              <a:lstStyle/>
              <a:p>
                <a:pPr>
                  <a:defRPr sz="700"/>
                </a:pPr>
                <a:endParaRPr lang="uk-UA"/>
              </a:p>
            </c:txPr>
            <c:showLegendKey val="0"/>
            <c:showVal val="1"/>
            <c:showCatName val="0"/>
            <c:showSerName val="0"/>
            <c:showPercent val="0"/>
            <c:showBubbleSize val="0"/>
            <c:showLeaderLines val="0"/>
          </c:dLbls>
          <c:cat>
            <c:strRef>
              <c:f>Лист1!$A$2:$A$40</c:f>
              <c:strCache>
                <c:ptCount val="10"/>
                <c:pt idx="0">
                  <c:v>ЗАГАЛОМ</c:v>
                </c:pt>
                <c:pt idx="2">
                  <c:v>СІЛЬСЬКЕ ГОСПОДАРСТВО</c:v>
                </c:pt>
                <c:pt idx="3">
                  <c:v>ПРОМИСЛОВІСТЬ</c:v>
                </c:pt>
                <c:pt idx="4">
                  <c:v>ТОРГІВЛЯ</c:v>
                </c:pt>
                <c:pt idx="5">
                  <c:v>ТРАНСПОРТ І ЗВ'ЯЗОК</c:v>
                </c:pt>
                <c:pt idx="6">
                  <c:v>ІНШЕ</c:v>
                </c:pt>
                <c:pt idx="8">
                  <c:v>ТАК</c:v>
                </c:pt>
                <c:pt idx="9">
                  <c:v>НІ</c:v>
                </c:pt>
              </c:strCache>
            </c:strRef>
          </c:cat>
          <c:val>
            <c:numRef>
              <c:f>Лист1!$C$2:$C$40</c:f>
              <c:numCache>
                <c:formatCode>General</c:formatCode>
                <c:ptCount val="10"/>
                <c:pt idx="0" formatCode="###0.0">
                  <c:v>17.413676280492137</c:v>
                </c:pt>
                <c:pt idx="2" formatCode="###0.0">
                  <c:v>19.27253682984519</c:v>
                </c:pt>
                <c:pt idx="3" formatCode="###0.0">
                  <c:v>16.966976959622599</c:v>
                </c:pt>
                <c:pt idx="4" formatCode="###0.0">
                  <c:v>16.070893172898863</c:v>
                </c:pt>
                <c:pt idx="5" formatCode="###0.0">
                  <c:v>19.657498169871619</c:v>
                </c:pt>
                <c:pt idx="6" formatCode="###0.0">
                  <c:v>17.444609661243273</c:v>
                </c:pt>
                <c:pt idx="8" formatCode="###0.0">
                  <c:v>12.842204911692015</c:v>
                </c:pt>
                <c:pt idx="9" formatCode="###0.0">
                  <c:v>18.080014130008834</c:v>
                </c:pt>
              </c:numCache>
            </c:numRef>
          </c:val>
        </c:ser>
        <c:dLbls>
          <c:showLegendKey val="0"/>
          <c:showVal val="0"/>
          <c:showCatName val="0"/>
          <c:showSerName val="0"/>
          <c:showPercent val="0"/>
          <c:showBubbleSize val="0"/>
        </c:dLbls>
        <c:gapWidth val="32"/>
        <c:axId val="40037376"/>
        <c:axId val="40047360"/>
      </c:barChart>
      <c:catAx>
        <c:axId val="40037376"/>
        <c:scaling>
          <c:orientation val="maxMin"/>
        </c:scaling>
        <c:delete val="1"/>
        <c:axPos val="l"/>
        <c:majorTickMark val="out"/>
        <c:minorTickMark val="none"/>
        <c:tickLblPos val="nextTo"/>
        <c:crossAx val="40047360"/>
        <c:crosses val="autoZero"/>
        <c:auto val="1"/>
        <c:lblAlgn val="ctr"/>
        <c:lblOffset val="100"/>
        <c:noMultiLvlLbl val="0"/>
      </c:catAx>
      <c:valAx>
        <c:axId val="40047360"/>
        <c:scaling>
          <c:orientation val="minMax"/>
        </c:scaling>
        <c:delete val="1"/>
        <c:axPos val="t"/>
        <c:numFmt formatCode="###0.0" sourceLinked="1"/>
        <c:majorTickMark val="out"/>
        <c:minorTickMark val="none"/>
        <c:tickLblPos val="nextTo"/>
        <c:crossAx val="40037376"/>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clustered"/>
        <c:varyColors val="0"/>
        <c:ser>
          <c:idx val="0"/>
          <c:order val="0"/>
          <c:tx>
            <c:strRef>
              <c:f>Лист1!$B$1</c:f>
              <c:strCache>
                <c:ptCount val="1"/>
                <c:pt idx="0">
                  <c:v>Ряд 1</c:v>
                </c:pt>
              </c:strCache>
            </c:strRef>
          </c:tx>
          <c:invertIfNegative val="0"/>
          <c:dLbls>
            <c:spPr>
              <a:ln w="19050">
                <a:noFill/>
              </a:ln>
            </c:spPr>
            <c:txPr>
              <a:bodyPr/>
              <a:lstStyle/>
              <a:p>
                <a:pPr>
                  <a:defRPr sz="600">
                    <a:solidFill>
                      <a:schemeClr val="tx1"/>
                    </a:solidFill>
                  </a:defRPr>
                </a:pPr>
                <a:endParaRPr lang="uk-UA"/>
              </a:p>
            </c:txPr>
            <c:dLblPos val="outEnd"/>
            <c:showLegendKey val="0"/>
            <c:showVal val="1"/>
            <c:showCatName val="0"/>
            <c:showSerName val="0"/>
            <c:showPercent val="0"/>
            <c:showBubbleSize val="0"/>
            <c:showLeaderLines val="0"/>
          </c:dLbls>
          <c:cat>
            <c:strRef>
              <c:f>Лист1!$A$2:$A$40</c:f>
              <c:strCache>
                <c:ptCount val="27"/>
                <c:pt idx="0">
                  <c:v>ЗАГАЛОМ</c:v>
                </c:pt>
                <c:pt idx="2">
                  <c:v>ВІННИЦЬКА</c:v>
                </c:pt>
                <c:pt idx="3">
                  <c:v>ВОЛИНСЬКА</c:v>
                </c:pt>
                <c:pt idx="4">
                  <c:v>ДНІПРОПЕТРОВСЬКА</c:v>
                </c:pt>
                <c:pt idx="5">
                  <c:v>ДОНЕЦЬКА</c:v>
                </c:pt>
                <c:pt idx="6">
                  <c:v>ЖИТОМИРСЬКА</c:v>
                </c:pt>
                <c:pt idx="7">
                  <c:v>ЗАКАРПАТСЬКА</c:v>
                </c:pt>
                <c:pt idx="8">
                  <c:v>ЗАПОРІЗЬКА</c:v>
                </c:pt>
                <c:pt idx="9">
                  <c:v>ІВАНО-ФРАНКІВСЬКА</c:v>
                </c:pt>
                <c:pt idx="10">
                  <c:v>М.КИЇВ</c:v>
                </c:pt>
                <c:pt idx="11">
                  <c:v>КИЇВСЬКА</c:v>
                </c:pt>
                <c:pt idx="12">
                  <c:v>КІРОВОГРАДСЬКА</c:v>
                </c:pt>
                <c:pt idx="13">
                  <c:v>ЛУГАНСЬКА</c:v>
                </c:pt>
                <c:pt idx="14">
                  <c:v>ЛЬВІВСЬКА</c:v>
                </c:pt>
                <c:pt idx="15">
                  <c:v>МИКОЛАЇВСЬКА</c:v>
                </c:pt>
                <c:pt idx="16">
                  <c:v>ОДЕСЬКА</c:v>
                </c:pt>
                <c:pt idx="17">
                  <c:v>ПОЛТАВСЬКА</c:v>
                </c:pt>
                <c:pt idx="18">
                  <c:v>РІВНЕНСЬКА</c:v>
                </c:pt>
                <c:pt idx="19">
                  <c:v>СУМСЬКА</c:v>
                </c:pt>
                <c:pt idx="20">
                  <c:v>ТЕРНОПІЛЬСЬКА</c:v>
                </c:pt>
                <c:pt idx="21">
                  <c:v>ХАРКІВСЬКА</c:v>
                </c:pt>
                <c:pt idx="22">
                  <c:v>ХЕРСОНСЬКА</c:v>
                </c:pt>
                <c:pt idx="23">
                  <c:v>ХМЕЛЬНИЦЬКА</c:v>
                </c:pt>
                <c:pt idx="24">
                  <c:v>ЧЕРКАСЬКА</c:v>
                </c:pt>
                <c:pt idx="25">
                  <c:v>ЧЕРНІГІВСЬКА</c:v>
                </c:pt>
                <c:pt idx="26">
                  <c:v>ЧЕРНІВЕЦЬКА</c:v>
                </c:pt>
              </c:strCache>
            </c:strRef>
          </c:cat>
          <c:val>
            <c:numRef>
              <c:f>Лист1!$B$2:$B$40</c:f>
              <c:numCache>
                <c:formatCode>General</c:formatCode>
                <c:ptCount val="27"/>
                <c:pt idx="0" formatCode="###0.0">
                  <c:v>27.724742296740391</c:v>
                </c:pt>
                <c:pt idx="2" formatCode="###0.0">
                  <c:v>27.226743088970629</c:v>
                </c:pt>
                <c:pt idx="3" formatCode="###0.0">
                  <c:v>17.239864737219914</c:v>
                </c:pt>
                <c:pt idx="4" formatCode="###0.0">
                  <c:v>26.536005059316565</c:v>
                </c:pt>
                <c:pt idx="5" formatCode="###0.0">
                  <c:v>26.86145482530203</c:v>
                </c:pt>
                <c:pt idx="6" formatCode="###0.0">
                  <c:v>28.713872434219589</c:v>
                </c:pt>
                <c:pt idx="7" formatCode="###0.0">
                  <c:v>13.152300699058047</c:v>
                </c:pt>
                <c:pt idx="8" formatCode="###0.0">
                  <c:v>35.075693926463543</c:v>
                </c:pt>
                <c:pt idx="9" formatCode="###0.0">
                  <c:v>29.034590551871197</c:v>
                </c:pt>
                <c:pt idx="10" formatCode="###0.0">
                  <c:v>25.769635719693714</c:v>
                </c:pt>
                <c:pt idx="11" formatCode="###0.0">
                  <c:v>31.946717722643395</c:v>
                </c:pt>
                <c:pt idx="12" formatCode="###0.0">
                  <c:v>27.096864655063051</c:v>
                </c:pt>
                <c:pt idx="13" formatCode="###0.0">
                  <c:v>37.881725970926453</c:v>
                </c:pt>
                <c:pt idx="14" formatCode="###0.0">
                  <c:v>23.507858241911961</c:v>
                </c:pt>
                <c:pt idx="15" formatCode="###0.0">
                  <c:v>30.593571970090164</c:v>
                </c:pt>
                <c:pt idx="16" formatCode="###0.0">
                  <c:v>34.611724448002299</c:v>
                </c:pt>
                <c:pt idx="17" formatCode="###0.0">
                  <c:v>19.475037370660282</c:v>
                </c:pt>
                <c:pt idx="18" formatCode="###0.0">
                  <c:v>20.33301104716789</c:v>
                </c:pt>
                <c:pt idx="19" formatCode="###0.0">
                  <c:v>25.945495703165442</c:v>
                </c:pt>
                <c:pt idx="20" formatCode="###0.0">
                  <c:v>28.899793733127069</c:v>
                </c:pt>
                <c:pt idx="21" formatCode="###0.0">
                  <c:v>33.04782603148616</c:v>
                </c:pt>
                <c:pt idx="22" formatCode="###0.0">
                  <c:v>23.043133772158942</c:v>
                </c:pt>
                <c:pt idx="23" formatCode="###0.0">
                  <c:v>36.419924703156696</c:v>
                </c:pt>
                <c:pt idx="24" formatCode="###0.0">
                  <c:v>33.059790287796531</c:v>
                </c:pt>
                <c:pt idx="25" formatCode="###0.0">
                  <c:v>20.439172994252733</c:v>
                </c:pt>
                <c:pt idx="26" formatCode="###0.0">
                  <c:v>23.853304993113198</c:v>
                </c:pt>
              </c:numCache>
            </c:numRef>
          </c:val>
        </c:ser>
        <c:ser>
          <c:idx val="1"/>
          <c:order val="1"/>
          <c:tx>
            <c:strRef>
              <c:f>Лист1!$C$1</c:f>
              <c:strCache>
                <c:ptCount val="1"/>
                <c:pt idx="0">
                  <c:v>Ряд 2</c:v>
                </c:pt>
              </c:strCache>
            </c:strRef>
          </c:tx>
          <c:invertIfNegative val="0"/>
          <c:dLbls>
            <c:txPr>
              <a:bodyPr/>
              <a:lstStyle/>
              <a:p>
                <a:pPr>
                  <a:defRPr sz="600"/>
                </a:pPr>
                <a:endParaRPr lang="uk-UA"/>
              </a:p>
            </c:txPr>
            <c:showLegendKey val="0"/>
            <c:showVal val="1"/>
            <c:showCatName val="0"/>
            <c:showSerName val="0"/>
            <c:showPercent val="0"/>
            <c:showBubbleSize val="0"/>
            <c:showLeaderLines val="0"/>
          </c:dLbls>
          <c:cat>
            <c:strRef>
              <c:f>Лист1!$A$2:$A$40</c:f>
              <c:strCache>
                <c:ptCount val="27"/>
                <c:pt idx="0">
                  <c:v>ЗАГАЛОМ</c:v>
                </c:pt>
                <c:pt idx="2">
                  <c:v>ВІННИЦЬКА</c:v>
                </c:pt>
                <c:pt idx="3">
                  <c:v>ВОЛИНСЬКА</c:v>
                </c:pt>
                <c:pt idx="4">
                  <c:v>ДНІПРОПЕТРОВСЬКА</c:v>
                </c:pt>
                <c:pt idx="5">
                  <c:v>ДОНЕЦЬКА</c:v>
                </c:pt>
                <c:pt idx="6">
                  <c:v>ЖИТОМИРСЬКА</c:v>
                </c:pt>
                <c:pt idx="7">
                  <c:v>ЗАКАРПАТСЬКА</c:v>
                </c:pt>
                <c:pt idx="8">
                  <c:v>ЗАПОРІЗЬКА</c:v>
                </c:pt>
                <c:pt idx="9">
                  <c:v>ІВАНО-ФРАНКІВСЬКА</c:v>
                </c:pt>
                <c:pt idx="10">
                  <c:v>М.КИЇВ</c:v>
                </c:pt>
                <c:pt idx="11">
                  <c:v>КИЇВСЬКА</c:v>
                </c:pt>
                <c:pt idx="12">
                  <c:v>КІРОВОГРАДСЬКА</c:v>
                </c:pt>
                <c:pt idx="13">
                  <c:v>ЛУГАНСЬКА</c:v>
                </c:pt>
                <c:pt idx="14">
                  <c:v>ЛЬВІВСЬКА</c:v>
                </c:pt>
                <c:pt idx="15">
                  <c:v>МИКОЛАЇВСЬКА</c:v>
                </c:pt>
                <c:pt idx="16">
                  <c:v>ОДЕСЬКА</c:v>
                </c:pt>
                <c:pt idx="17">
                  <c:v>ПОЛТАВСЬКА</c:v>
                </c:pt>
                <c:pt idx="18">
                  <c:v>РІВНЕНСЬКА</c:v>
                </c:pt>
                <c:pt idx="19">
                  <c:v>СУМСЬКА</c:v>
                </c:pt>
                <c:pt idx="20">
                  <c:v>ТЕРНОПІЛЬСЬКА</c:v>
                </c:pt>
                <c:pt idx="21">
                  <c:v>ХАРКІВСЬКА</c:v>
                </c:pt>
                <c:pt idx="22">
                  <c:v>ХЕРСОНСЬКА</c:v>
                </c:pt>
                <c:pt idx="23">
                  <c:v>ХМЕЛЬНИЦЬКА</c:v>
                </c:pt>
                <c:pt idx="24">
                  <c:v>ЧЕРКАСЬКА</c:v>
                </c:pt>
                <c:pt idx="25">
                  <c:v>ЧЕРНІГІВСЬКА</c:v>
                </c:pt>
                <c:pt idx="26">
                  <c:v>ЧЕРНІВЕЦЬКА</c:v>
                </c:pt>
              </c:strCache>
            </c:strRef>
          </c:cat>
          <c:val>
            <c:numRef>
              <c:f>Лист1!$C$2:$C$40</c:f>
              <c:numCache>
                <c:formatCode>General</c:formatCode>
                <c:ptCount val="27"/>
                <c:pt idx="0" formatCode="###0.0">
                  <c:v>30.602325706676314</c:v>
                </c:pt>
                <c:pt idx="2" formatCode="###0.0">
                  <c:v>29.216161333604219</c:v>
                </c:pt>
                <c:pt idx="3" formatCode="###0.0">
                  <c:v>26.902714157971573</c:v>
                </c:pt>
                <c:pt idx="4" formatCode="###0.0">
                  <c:v>32.251443071812254</c:v>
                </c:pt>
                <c:pt idx="5" formatCode="###0.0">
                  <c:v>31.846017987924842</c:v>
                </c:pt>
                <c:pt idx="6" formatCode="###0.0">
                  <c:v>28.486348111387827</c:v>
                </c:pt>
                <c:pt idx="7" formatCode="###0.0">
                  <c:v>18.577409994414033</c:v>
                </c:pt>
                <c:pt idx="8" formatCode="###0.0">
                  <c:v>34.807659636744745</c:v>
                </c:pt>
                <c:pt idx="9" formatCode="###0.0">
                  <c:v>42.582769700520089</c:v>
                </c:pt>
                <c:pt idx="10" formatCode="###0.0">
                  <c:v>33.94142384939223</c:v>
                </c:pt>
                <c:pt idx="11" formatCode="###0.0">
                  <c:v>30.996037609785702</c:v>
                </c:pt>
                <c:pt idx="12" formatCode="###0.0">
                  <c:v>25.879621708963025</c:v>
                </c:pt>
                <c:pt idx="13" formatCode="###0.0">
                  <c:v>17.913178878882846</c:v>
                </c:pt>
                <c:pt idx="14" formatCode="###0.0">
                  <c:v>28.717104287743307</c:v>
                </c:pt>
                <c:pt idx="15" formatCode="###0.0">
                  <c:v>34.272232403133117</c:v>
                </c:pt>
                <c:pt idx="16" formatCode="###0.0">
                  <c:v>23.583477595886265</c:v>
                </c:pt>
                <c:pt idx="17" formatCode="###0.0">
                  <c:v>36.407563762402525</c:v>
                </c:pt>
                <c:pt idx="18" formatCode="###0.0">
                  <c:v>34.660189074513866</c:v>
                </c:pt>
                <c:pt idx="19" formatCode="###0.0">
                  <c:v>33.124148114493423</c:v>
                </c:pt>
                <c:pt idx="20" formatCode="###0.0">
                  <c:v>20.777085978629728</c:v>
                </c:pt>
                <c:pt idx="21" formatCode="###0.0">
                  <c:v>26.764318864227072</c:v>
                </c:pt>
                <c:pt idx="22" formatCode="###0.0">
                  <c:v>32.778498003763026</c:v>
                </c:pt>
                <c:pt idx="23" formatCode="###0.0">
                  <c:v>20.863223066824407</c:v>
                </c:pt>
                <c:pt idx="24" formatCode="###0.0">
                  <c:v>29.398453857303906</c:v>
                </c:pt>
                <c:pt idx="25" formatCode="###0.0">
                  <c:v>29.463298139768735</c:v>
                </c:pt>
                <c:pt idx="26" formatCode="###0.0">
                  <c:v>27.314306079415505</c:v>
                </c:pt>
              </c:numCache>
            </c:numRef>
          </c:val>
        </c:ser>
        <c:dLbls>
          <c:showLegendKey val="0"/>
          <c:showVal val="0"/>
          <c:showCatName val="0"/>
          <c:showSerName val="0"/>
          <c:showPercent val="0"/>
          <c:showBubbleSize val="0"/>
        </c:dLbls>
        <c:gapWidth val="32"/>
        <c:axId val="38483072"/>
        <c:axId val="38484608"/>
      </c:barChart>
      <c:catAx>
        <c:axId val="38483072"/>
        <c:scaling>
          <c:orientation val="maxMin"/>
        </c:scaling>
        <c:delete val="0"/>
        <c:axPos val="l"/>
        <c:majorTickMark val="out"/>
        <c:minorTickMark val="none"/>
        <c:tickLblPos val="nextTo"/>
        <c:txPr>
          <a:bodyPr/>
          <a:lstStyle/>
          <a:p>
            <a:pPr>
              <a:defRPr sz="700"/>
            </a:pPr>
            <a:endParaRPr lang="uk-UA"/>
          </a:p>
        </c:txPr>
        <c:crossAx val="38484608"/>
        <c:crosses val="autoZero"/>
        <c:auto val="1"/>
        <c:lblAlgn val="ctr"/>
        <c:lblOffset val="100"/>
        <c:noMultiLvlLbl val="0"/>
      </c:catAx>
      <c:valAx>
        <c:axId val="38484608"/>
        <c:scaling>
          <c:orientation val="minMax"/>
        </c:scaling>
        <c:delete val="1"/>
        <c:axPos val="t"/>
        <c:numFmt formatCode="###0.0" sourceLinked="1"/>
        <c:majorTickMark val="out"/>
        <c:minorTickMark val="none"/>
        <c:tickLblPos val="nextTo"/>
        <c:crossAx val="38483072"/>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clustered"/>
        <c:varyColors val="0"/>
        <c:ser>
          <c:idx val="0"/>
          <c:order val="0"/>
          <c:tx>
            <c:strRef>
              <c:f>Лист1!$B$1</c:f>
              <c:strCache>
                <c:ptCount val="1"/>
                <c:pt idx="0">
                  <c:v>Ряд 1</c:v>
                </c:pt>
              </c:strCache>
            </c:strRef>
          </c:tx>
          <c:invertIfNegative val="0"/>
          <c:dLbls>
            <c:spPr>
              <a:ln w="19050">
                <a:noFill/>
              </a:ln>
            </c:spPr>
            <c:txPr>
              <a:bodyPr/>
              <a:lstStyle/>
              <a:p>
                <a:pPr>
                  <a:defRPr sz="600">
                    <a:solidFill>
                      <a:schemeClr val="tx1"/>
                    </a:solidFill>
                  </a:defRPr>
                </a:pPr>
                <a:endParaRPr lang="uk-UA"/>
              </a:p>
            </c:txPr>
            <c:dLblPos val="outEnd"/>
            <c:showLegendKey val="0"/>
            <c:showVal val="1"/>
            <c:showCatName val="0"/>
            <c:showSerName val="0"/>
            <c:showPercent val="0"/>
            <c:showBubbleSize val="0"/>
            <c:showLeaderLines val="0"/>
          </c:dLbls>
          <c:cat>
            <c:strRef>
              <c:f>Лист1!$A$2:$A$41</c:f>
              <c:strCache>
                <c:ptCount val="27"/>
                <c:pt idx="0">
                  <c:v>ЗАГАЛОМ, N=2741</c:v>
                </c:pt>
                <c:pt idx="2">
                  <c:v>ВИННИЦКАЯ</c:v>
                </c:pt>
                <c:pt idx="3">
                  <c:v>ВОЛЫНСКАЯ</c:v>
                </c:pt>
                <c:pt idx="4">
                  <c:v>ДНЕПРОПЕТРОВСКАЯ</c:v>
                </c:pt>
                <c:pt idx="5">
                  <c:v>ДОНЕЦКАЯ</c:v>
                </c:pt>
                <c:pt idx="6">
                  <c:v>ЖИТОМИРСКАЯ</c:v>
                </c:pt>
                <c:pt idx="7">
                  <c:v>ЗАКАРПАТСКАЯ</c:v>
                </c:pt>
                <c:pt idx="8">
                  <c:v>ЗАПОРОЖСКАЯ</c:v>
                </c:pt>
                <c:pt idx="9">
                  <c:v>ИВАНО-ФРАНКОВСКАЯ</c:v>
                </c:pt>
                <c:pt idx="10">
                  <c:v>КИЕВ</c:v>
                </c:pt>
                <c:pt idx="11">
                  <c:v>КИЕВСКАЯ</c:v>
                </c:pt>
                <c:pt idx="12">
                  <c:v>КИРОВОГРАДСКАЯ</c:v>
                </c:pt>
                <c:pt idx="13">
                  <c:v>ЛУГАНСКАЯ</c:v>
                </c:pt>
                <c:pt idx="14">
                  <c:v>ЛЬВОВСКАЯ</c:v>
                </c:pt>
                <c:pt idx="15">
                  <c:v>НИКОЛАЕВСКАЯ</c:v>
                </c:pt>
                <c:pt idx="16">
                  <c:v>ОДЕССКАЯ</c:v>
                </c:pt>
                <c:pt idx="17">
                  <c:v>ПОЛТАВСКАЯ</c:v>
                </c:pt>
                <c:pt idx="18">
                  <c:v>РОВЕНСКАЯ</c:v>
                </c:pt>
                <c:pt idx="19">
                  <c:v>СУМСКАЯ</c:v>
                </c:pt>
                <c:pt idx="20">
                  <c:v>ТЕРНОПОЛЬСКАЯ</c:v>
                </c:pt>
                <c:pt idx="21">
                  <c:v>ХАРЬКОВСКАЯ</c:v>
                </c:pt>
                <c:pt idx="22">
                  <c:v>ХЕРСОНСКАЯ</c:v>
                </c:pt>
                <c:pt idx="23">
                  <c:v>ХМЕЛЬНИЦКАЯ</c:v>
                </c:pt>
                <c:pt idx="24">
                  <c:v>ЧЕРКАССКАЯ</c:v>
                </c:pt>
                <c:pt idx="25">
                  <c:v>ЧЕРНИГОВСКАЯ</c:v>
                </c:pt>
                <c:pt idx="26">
                  <c:v>ЧЕРНОВИЦКАЯ</c:v>
                </c:pt>
              </c:strCache>
            </c:strRef>
          </c:cat>
          <c:val>
            <c:numRef>
              <c:f>Лист1!$B$2:$B$41</c:f>
              <c:numCache>
                <c:formatCode>General</c:formatCode>
                <c:ptCount val="27"/>
                <c:pt idx="0" formatCode="###0.0">
                  <c:v>57.193815820932251</c:v>
                </c:pt>
                <c:pt idx="2" formatCode="###0.0">
                  <c:v>56.776346825172148</c:v>
                </c:pt>
                <c:pt idx="3" formatCode="###0.0">
                  <c:v>60.829583530494098</c:v>
                </c:pt>
                <c:pt idx="4" formatCode="###0.0">
                  <c:v>59.28388791682459</c:v>
                </c:pt>
                <c:pt idx="5" formatCode="###0.0">
                  <c:v>57.333144345422667</c:v>
                </c:pt>
                <c:pt idx="6" formatCode="###0.0">
                  <c:v>53.424897827983663</c:v>
                </c:pt>
                <c:pt idx="7" formatCode="###0.0">
                  <c:v>66.560824811978577</c:v>
                </c:pt>
                <c:pt idx="8" formatCode="###0.0">
                  <c:v>58.791352975086319</c:v>
                </c:pt>
                <c:pt idx="9" formatCode="###0.0">
                  <c:v>52.436347833708233</c:v>
                </c:pt>
                <c:pt idx="10" formatCode="###0.0">
                  <c:v>56.561493412503737</c:v>
                </c:pt>
                <c:pt idx="11" formatCode="###0.0">
                  <c:v>53.974178260264189</c:v>
                </c:pt>
                <c:pt idx="12" formatCode="###0.0">
                  <c:v>57.879021188737767</c:v>
                </c:pt>
                <c:pt idx="13" formatCode="###0.0">
                  <c:v>46.375750343530761</c:v>
                </c:pt>
                <c:pt idx="14" formatCode="###0.0">
                  <c:v>52.683133681504508</c:v>
                </c:pt>
                <c:pt idx="15" formatCode="###0.0">
                  <c:v>59.848815152458862</c:v>
                </c:pt>
                <c:pt idx="16" formatCode="###0.0">
                  <c:v>57.354347634185807</c:v>
                </c:pt>
                <c:pt idx="17" formatCode="###0.0">
                  <c:v>57.516857960180111</c:v>
                </c:pt>
                <c:pt idx="18" formatCode="###0.0">
                  <c:v>67.100696693251436</c:v>
                </c:pt>
                <c:pt idx="19" formatCode="###0.0">
                  <c:v>57.871355146159431</c:v>
                </c:pt>
                <c:pt idx="20" formatCode="###0.0">
                  <c:v>49.683888433888434</c:v>
                </c:pt>
                <c:pt idx="21" formatCode="###0.0">
                  <c:v>57.612971033907449</c:v>
                </c:pt>
                <c:pt idx="22" formatCode="###0.0">
                  <c:v>69.135825921950669</c:v>
                </c:pt>
                <c:pt idx="23" formatCode="###0.0">
                  <c:v>52.538413801663175</c:v>
                </c:pt>
                <c:pt idx="24" formatCode="###0.0">
                  <c:v>50.869431843533832</c:v>
                </c:pt>
                <c:pt idx="25" formatCode="###0.0">
                  <c:v>66.104381378164845</c:v>
                </c:pt>
                <c:pt idx="26" formatCode="###0.0">
                  <c:v>56.759618358752292</c:v>
                </c:pt>
              </c:numCache>
            </c:numRef>
          </c:val>
        </c:ser>
        <c:ser>
          <c:idx val="1"/>
          <c:order val="1"/>
          <c:tx>
            <c:strRef>
              <c:f>Лист1!$C$1</c:f>
              <c:strCache>
                <c:ptCount val="1"/>
                <c:pt idx="0">
                  <c:v>Ряд 2</c:v>
                </c:pt>
              </c:strCache>
            </c:strRef>
          </c:tx>
          <c:invertIfNegative val="0"/>
          <c:dLbls>
            <c:txPr>
              <a:bodyPr/>
              <a:lstStyle/>
              <a:p>
                <a:pPr>
                  <a:defRPr sz="600"/>
                </a:pPr>
                <a:endParaRPr lang="uk-UA"/>
              </a:p>
            </c:txPr>
            <c:showLegendKey val="0"/>
            <c:showVal val="1"/>
            <c:showCatName val="0"/>
            <c:showSerName val="0"/>
            <c:showPercent val="0"/>
            <c:showBubbleSize val="0"/>
            <c:showLeaderLines val="0"/>
          </c:dLbls>
          <c:cat>
            <c:strRef>
              <c:f>Лист1!$A$2:$A$41</c:f>
              <c:strCache>
                <c:ptCount val="27"/>
                <c:pt idx="0">
                  <c:v>ЗАГАЛОМ, N=2741</c:v>
                </c:pt>
                <c:pt idx="2">
                  <c:v>ВИННИЦКАЯ</c:v>
                </c:pt>
                <c:pt idx="3">
                  <c:v>ВОЛЫНСКАЯ</c:v>
                </c:pt>
                <c:pt idx="4">
                  <c:v>ДНЕПРОПЕТРОВСКАЯ</c:v>
                </c:pt>
                <c:pt idx="5">
                  <c:v>ДОНЕЦКАЯ</c:v>
                </c:pt>
                <c:pt idx="6">
                  <c:v>ЖИТОМИРСКАЯ</c:v>
                </c:pt>
                <c:pt idx="7">
                  <c:v>ЗАКАРПАТСКАЯ</c:v>
                </c:pt>
                <c:pt idx="8">
                  <c:v>ЗАПОРОЖСКАЯ</c:v>
                </c:pt>
                <c:pt idx="9">
                  <c:v>ИВАНО-ФРАНКОВСКАЯ</c:v>
                </c:pt>
                <c:pt idx="10">
                  <c:v>КИЕВ</c:v>
                </c:pt>
                <c:pt idx="11">
                  <c:v>КИЕВСКАЯ</c:v>
                </c:pt>
                <c:pt idx="12">
                  <c:v>КИРОВОГРАДСКАЯ</c:v>
                </c:pt>
                <c:pt idx="13">
                  <c:v>ЛУГАНСКАЯ</c:v>
                </c:pt>
                <c:pt idx="14">
                  <c:v>ЛЬВОВСКАЯ</c:v>
                </c:pt>
                <c:pt idx="15">
                  <c:v>НИКОЛАЕВСКАЯ</c:v>
                </c:pt>
                <c:pt idx="16">
                  <c:v>ОДЕССКАЯ</c:v>
                </c:pt>
                <c:pt idx="17">
                  <c:v>ПОЛТАВСКАЯ</c:v>
                </c:pt>
                <c:pt idx="18">
                  <c:v>РОВЕНСКАЯ</c:v>
                </c:pt>
                <c:pt idx="19">
                  <c:v>СУМСКАЯ</c:v>
                </c:pt>
                <c:pt idx="20">
                  <c:v>ТЕРНОПОЛЬСКАЯ</c:v>
                </c:pt>
                <c:pt idx="21">
                  <c:v>ХАРЬКОВСКАЯ</c:v>
                </c:pt>
                <c:pt idx="22">
                  <c:v>ХЕРСОНСКАЯ</c:v>
                </c:pt>
                <c:pt idx="23">
                  <c:v>ХМЕЛЬНИЦКАЯ</c:v>
                </c:pt>
                <c:pt idx="24">
                  <c:v>ЧЕРКАССКАЯ</c:v>
                </c:pt>
                <c:pt idx="25">
                  <c:v>ЧЕРНИГОВСКАЯ</c:v>
                </c:pt>
                <c:pt idx="26">
                  <c:v>ЧЕРНОВИЦКАЯ</c:v>
                </c:pt>
              </c:strCache>
            </c:strRef>
          </c:cat>
          <c:val>
            <c:numRef>
              <c:f>Лист1!$C$2:$C$41</c:f>
              <c:numCache>
                <c:formatCode>General</c:formatCode>
                <c:ptCount val="27"/>
                <c:pt idx="0" formatCode="###0.0">
                  <c:v>51.983998012830426</c:v>
                </c:pt>
                <c:pt idx="2" formatCode="###0.0">
                  <c:v>57.2722244489673</c:v>
                </c:pt>
                <c:pt idx="3" formatCode="###0.0">
                  <c:v>53.55334778830062</c:v>
                </c:pt>
                <c:pt idx="4" formatCode="###0.0">
                  <c:v>51.063324190638518</c:v>
                </c:pt>
                <c:pt idx="5" formatCode="###0.0">
                  <c:v>56.330568913717457</c:v>
                </c:pt>
                <c:pt idx="6" formatCode="###0.0">
                  <c:v>47.678090047305659</c:v>
                </c:pt>
                <c:pt idx="7" formatCode="###0.0">
                  <c:v>69.360585058965611</c:v>
                </c:pt>
                <c:pt idx="8" formatCode="###0.0">
                  <c:v>53.298224660708229</c:v>
                </c:pt>
                <c:pt idx="9" formatCode="###0.0">
                  <c:v>47.309119312634202</c:v>
                </c:pt>
                <c:pt idx="10" formatCode="###0.0">
                  <c:v>44.647882849220451</c:v>
                </c:pt>
                <c:pt idx="11" formatCode="###0.0">
                  <c:v>50.890711550093535</c:v>
                </c:pt>
                <c:pt idx="12" formatCode="###0.0">
                  <c:v>64.200883946392935</c:v>
                </c:pt>
                <c:pt idx="13" formatCode="###0.0">
                  <c:v>62.620998135438541</c:v>
                </c:pt>
                <c:pt idx="14" formatCode="###0.0">
                  <c:v>56.234291780811738</c:v>
                </c:pt>
                <c:pt idx="15" formatCode="###0.0">
                  <c:v>41.61225034215591</c:v>
                </c:pt>
                <c:pt idx="16" formatCode="###0.0">
                  <c:v>54.148031691685397</c:v>
                </c:pt>
                <c:pt idx="17" formatCode="###0.0">
                  <c:v>49.700012353238179</c:v>
                </c:pt>
                <c:pt idx="18" formatCode="###0.0">
                  <c:v>54.12093226069851</c:v>
                </c:pt>
                <c:pt idx="19" formatCode="###0.0">
                  <c:v>49.638335880384957</c:v>
                </c:pt>
                <c:pt idx="20" formatCode="###0.0">
                  <c:v>68.528769686574165</c:v>
                </c:pt>
                <c:pt idx="21" formatCode="###0.0">
                  <c:v>60.875198621724749</c:v>
                </c:pt>
                <c:pt idx="22" formatCode="###0.0">
                  <c:v>41.984687868080108</c:v>
                </c:pt>
                <c:pt idx="23" formatCode="###0.0">
                  <c:v>60.814924066840618</c:v>
                </c:pt>
                <c:pt idx="24" formatCode="###0.0">
                  <c:v>53.641286841681392</c:v>
                </c:pt>
                <c:pt idx="25" formatCode="###0.0">
                  <c:v>60.8572146807441</c:v>
                </c:pt>
                <c:pt idx="26" formatCode="###0.0">
                  <c:v>54.576363658362951</c:v>
                </c:pt>
              </c:numCache>
            </c:numRef>
          </c:val>
        </c:ser>
        <c:dLbls>
          <c:showLegendKey val="0"/>
          <c:showVal val="0"/>
          <c:showCatName val="0"/>
          <c:showSerName val="0"/>
          <c:showPercent val="0"/>
          <c:showBubbleSize val="0"/>
        </c:dLbls>
        <c:gapWidth val="32"/>
        <c:axId val="38522240"/>
        <c:axId val="38528128"/>
      </c:barChart>
      <c:catAx>
        <c:axId val="38522240"/>
        <c:scaling>
          <c:orientation val="maxMin"/>
        </c:scaling>
        <c:delete val="1"/>
        <c:axPos val="l"/>
        <c:majorTickMark val="out"/>
        <c:minorTickMark val="none"/>
        <c:tickLblPos val="nextTo"/>
        <c:crossAx val="38528128"/>
        <c:crosses val="autoZero"/>
        <c:auto val="1"/>
        <c:lblAlgn val="ctr"/>
        <c:lblOffset val="100"/>
        <c:noMultiLvlLbl val="0"/>
      </c:catAx>
      <c:valAx>
        <c:axId val="38528128"/>
        <c:scaling>
          <c:orientation val="minMax"/>
        </c:scaling>
        <c:delete val="1"/>
        <c:axPos val="t"/>
        <c:numFmt formatCode="###0.0" sourceLinked="1"/>
        <c:majorTickMark val="out"/>
        <c:minorTickMark val="none"/>
        <c:tickLblPos val="nextTo"/>
        <c:crossAx val="38522240"/>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clustered"/>
        <c:varyColors val="0"/>
        <c:ser>
          <c:idx val="0"/>
          <c:order val="0"/>
          <c:tx>
            <c:strRef>
              <c:f>Лист1!$B$1</c:f>
              <c:strCache>
                <c:ptCount val="1"/>
                <c:pt idx="0">
                  <c:v>Ряд 1</c:v>
                </c:pt>
              </c:strCache>
            </c:strRef>
          </c:tx>
          <c:invertIfNegative val="0"/>
          <c:dLbls>
            <c:spPr>
              <a:ln w="19050">
                <a:noFill/>
              </a:ln>
            </c:spPr>
            <c:txPr>
              <a:bodyPr/>
              <a:lstStyle/>
              <a:p>
                <a:pPr>
                  <a:defRPr sz="700">
                    <a:solidFill>
                      <a:schemeClr val="tx1"/>
                    </a:solidFill>
                  </a:defRPr>
                </a:pPr>
                <a:endParaRPr lang="uk-UA"/>
              </a:p>
            </c:txPr>
            <c:dLblPos val="outEnd"/>
            <c:showLegendKey val="0"/>
            <c:showVal val="1"/>
            <c:showCatName val="0"/>
            <c:showSerName val="0"/>
            <c:showPercent val="0"/>
            <c:showBubbleSize val="0"/>
            <c:showLeaderLines val="0"/>
          </c:dLbls>
          <c:cat>
            <c:strRef>
              <c:f>Лист1!$A$2:$A$41</c:f>
              <c:strCache>
                <c:ptCount val="27"/>
                <c:pt idx="0">
                  <c:v>ЗАГАЛОМ, N=2741</c:v>
                </c:pt>
                <c:pt idx="2">
                  <c:v>ВИННИЦКАЯ</c:v>
                </c:pt>
                <c:pt idx="3">
                  <c:v>ВОЛЫНСКАЯ</c:v>
                </c:pt>
                <c:pt idx="4">
                  <c:v>ДНЕПРОПЕТРОВСКАЯ</c:v>
                </c:pt>
                <c:pt idx="5">
                  <c:v>ДОНЕЦКАЯ</c:v>
                </c:pt>
                <c:pt idx="6">
                  <c:v>ЖИТОМИРСКАЯ</c:v>
                </c:pt>
                <c:pt idx="7">
                  <c:v>ЗАКАРПАТСКАЯ</c:v>
                </c:pt>
                <c:pt idx="8">
                  <c:v>ЗАПОРОЖСКАЯ</c:v>
                </c:pt>
                <c:pt idx="9">
                  <c:v>ИВАНО-ФРАНКОВСКАЯ</c:v>
                </c:pt>
                <c:pt idx="10">
                  <c:v>КИЕВ</c:v>
                </c:pt>
                <c:pt idx="11">
                  <c:v>КИЕВСКАЯ</c:v>
                </c:pt>
                <c:pt idx="12">
                  <c:v>КИРОВОГРАДСКАЯ</c:v>
                </c:pt>
                <c:pt idx="13">
                  <c:v>ЛУГАНСКАЯ</c:v>
                </c:pt>
                <c:pt idx="14">
                  <c:v>ЛЬВОВСКАЯ</c:v>
                </c:pt>
                <c:pt idx="15">
                  <c:v>НИКОЛАЕВСКАЯ</c:v>
                </c:pt>
                <c:pt idx="16">
                  <c:v>ОДЕССКАЯ</c:v>
                </c:pt>
                <c:pt idx="17">
                  <c:v>ПОЛТАВСКАЯ</c:v>
                </c:pt>
                <c:pt idx="18">
                  <c:v>РОВЕНСКАЯ</c:v>
                </c:pt>
                <c:pt idx="19">
                  <c:v>СУМСКАЯ</c:v>
                </c:pt>
                <c:pt idx="20">
                  <c:v>ТЕРНОПОЛЬСКАЯ</c:v>
                </c:pt>
                <c:pt idx="21">
                  <c:v>ХАРЬКОВСКАЯ</c:v>
                </c:pt>
                <c:pt idx="22">
                  <c:v>ХЕРСОНСКАЯ</c:v>
                </c:pt>
                <c:pt idx="23">
                  <c:v>ХМЕЛЬНИЦКАЯ</c:v>
                </c:pt>
                <c:pt idx="24">
                  <c:v>ЧЕРКАССКАЯ</c:v>
                </c:pt>
                <c:pt idx="25">
                  <c:v>ЧЕРНИГОВСКАЯ</c:v>
                </c:pt>
                <c:pt idx="26">
                  <c:v>ЧЕРНОВИЦКАЯ</c:v>
                </c:pt>
              </c:strCache>
            </c:strRef>
          </c:cat>
          <c:val>
            <c:numRef>
              <c:f>Лист1!$B$2:$B$41</c:f>
              <c:numCache>
                <c:formatCode>General</c:formatCode>
                <c:ptCount val="27"/>
                <c:pt idx="0" formatCode="###0.0">
                  <c:v>15.081441882327134</c:v>
                </c:pt>
                <c:pt idx="2" formatCode="###0.0">
                  <c:v>15.996910085857147</c:v>
                </c:pt>
                <c:pt idx="3" formatCode="###0.0">
                  <c:v>21.930551732285963</c:v>
                </c:pt>
                <c:pt idx="4" formatCode="###0.0">
                  <c:v>14.180107023858998</c:v>
                </c:pt>
                <c:pt idx="5" formatCode="###0.0">
                  <c:v>15.80540082927531</c:v>
                </c:pt>
                <c:pt idx="6" formatCode="###0.0">
                  <c:v>17.861229737796748</c:v>
                </c:pt>
                <c:pt idx="7" formatCode="###0.0">
                  <c:v>20.286874488963385</c:v>
                </c:pt>
                <c:pt idx="8" formatCode="###0.0">
                  <c:v>6.1329530984500895</c:v>
                </c:pt>
                <c:pt idx="9" formatCode="###0.0">
                  <c:v>18.529061614420517</c:v>
                </c:pt>
                <c:pt idx="10" formatCode="###0.0">
                  <c:v>17.668870867802426</c:v>
                </c:pt>
                <c:pt idx="11" formatCode="###0.0">
                  <c:v>14.079104017092403</c:v>
                </c:pt>
                <c:pt idx="12" formatCode="###0.0">
                  <c:v>15.02411415619919</c:v>
                </c:pt>
                <c:pt idx="13" formatCode="###0.0">
                  <c:v>15.742523685542793</c:v>
                </c:pt>
                <c:pt idx="14" formatCode="###0.0">
                  <c:v>23.809008076583542</c:v>
                </c:pt>
                <c:pt idx="15" formatCode="###0.0">
                  <c:v>9.5576128774509232</c:v>
                </c:pt>
                <c:pt idx="16" formatCode="###0.0">
                  <c:v>8.0339279178119209</c:v>
                </c:pt>
                <c:pt idx="17" formatCode="###0.0">
                  <c:v>23.00810466915966</c:v>
                </c:pt>
                <c:pt idx="18" formatCode="###0.0">
                  <c:v>12.566292259580694</c:v>
                </c:pt>
                <c:pt idx="19" formatCode="###0.0">
                  <c:v>16.18314915067527</c:v>
                </c:pt>
                <c:pt idx="20" formatCode="###0.0">
                  <c:v>21.416317832984493</c:v>
                </c:pt>
                <c:pt idx="21" formatCode="###0.0">
                  <c:v>9.3392029346064991</c:v>
                </c:pt>
                <c:pt idx="22" formatCode="###0.0">
                  <c:v>7.8210403058903699</c:v>
                </c:pt>
                <c:pt idx="23" formatCode="###0.0">
                  <c:v>11.041661495180177</c:v>
                </c:pt>
                <c:pt idx="24" formatCode="###0.0">
                  <c:v>16.070777868669552</c:v>
                </c:pt>
                <c:pt idx="25" formatCode="###0.0">
                  <c:v>13.456445627582442</c:v>
                </c:pt>
                <c:pt idx="26" formatCode="###0.0">
                  <c:v>19.387076648134478</c:v>
                </c:pt>
              </c:numCache>
            </c:numRef>
          </c:val>
        </c:ser>
        <c:ser>
          <c:idx val="1"/>
          <c:order val="1"/>
          <c:tx>
            <c:strRef>
              <c:f>Лист1!$C$1</c:f>
              <c:strCache>
                <c:ptCount val="1"/>
                <c:pt idx="0">
                  <c:v>Ряд 2</c:v>
                </c:pt>
              </c:strCache>
            </c:strRef>
          </c:tx>
          <c:invertIfNegative val="0"/>
          <c:dLbls>
            <c:txPr>
              <a:bodyPr/>
              <a:lstStyle/>
              <a:p>
                <a:pPr>
                  <a:defRPr sz="600"/>
                </a:pPr>
                <a:endParaRPr lang="uk-UA"/>
              </a:p>
            </c:txPr>
            <c:showLegendKey val="0"/>
            <c:showVal val="1"/>
            <c:showCatName val="0"/>
            <c:showSerName val="0"/>
            <c:showPercent val="0"/>
            <c:showBubbleSize val="0"/>
            <c:showLeaderLines val="0"/>
          </c:dLbls>
          <c:cat>
            <c:strRef>
              <c:f>Лист1!$A$2:$A$41</c:f>
              <c:strCache>
                <c:ptCount val="27"/>
                <c:pt idx="0">
                  <c:v>ЗАГАЛОМ, N=2741</c:v>
                </c:pt>
                <c:pt idx="2">
                  <c:v>ВИННИЦКАЯ</c:v>
                </c:pt>
                <c:pt idx="3">
                  <c:v>ВОЛЫНСКАЯ</c:v>
                </c:pt>
                <c:pt idx="4">
                  <c:v>ДНЕПРОПЕТРОВСКАЯ</c:v>
                </c:pt>
                <c:pt idx="5">
                  <c:v>ДОНЕЦКАЯ</c:v>
                </c:pt>
                <c:pt idx="6">
                  <c:v>ЖИТОМИРСКАЯ</c:v>
                </c:pt>
                <c:pt idx="7">
                  <c:v>ЗАКАРПАТСКАЯ</c:v>
                </c:pt>
                <c:pt idx="8">
                  <c:v>ЗАПОРОЖСКАЯ</c:v>
                </c:pt>
                <c:pt idx="9">
                  <c:v>ИВАНО-ФРАНКОВСКАЯ</c:v>
                </c:pt>
                <c:pt idx="10">
                  <c:v>КИЕВ</c:v>
                </c:pt>
                <c:pt idx="11">
                  <c:v>КИЕВСКАЯ</c:v>
                </c:pt>
                <c:pt idx="12">
                  <c:v>КИРОВОГРАДСКАЯ</c:v>
                </c:pt>
                <c:pt idx="13">
                  <c:v>ЛУГАНСКАЯ</c:v>
                </c:pt>
                <c:pt idx="14">
                  <c:v>ЛЬВОВСКАЯ</c:v>
                </c:pt>
                <c:pt idx="15">
                  <c:v>НИКОЛАЕВСКАЯ</c:v>
                </c:pt>
                <c:pt idx="16">
                  <c:v>ОДЕССКАЯ</c:v>
                </c:pt>
                <c:pt idx="17">
                  <c:v>ПОЛТАВСКАЯ</c:v>
                </c:pt>
                <c:pt idx="18">
                  <c:v>РОВЕНСКАЯ</c:v>
                </c:pt>
                <c:pt idx="19">
                  <c:v>СУМСКАЯ</c:v>
                </c:pt>
                <c:pt idx="20">
                  <c:v>ТЕРНОПОЛЬСКАЯ</c:v>
                </c:pt>
                <c:pt idx="21">
                  <c:v>ХАРЬКОВСКАЯ</c:v>
                </c:pt>
                <c:pt idx="22">
                  <c:v>ХЕРСОНСКАЯ</c:v>
                </c:pt>
                <c:pt idx="23">
                  <c:v>ХМЕЛЬНИЦКАЯ</c:v>
                </c:pt>
                <c:pt idx="24">
                  <c:v>ЧЕРКАССКАЯ</c:v>
                </c:pt>
                <c:pt idx="25">
                  <c:v>ЧЕРНИГОВСКАЯ</c:v>
                </c:pt>
                <c:pt idx="26">
                  <c:v>ЧЕРНОВИЦКАЯ</c:v>
                </c:pt>
              </c:strCache>
            </c:strRef>
          </c:cat>
          <c:val>
            <c:numRef>
              <c:f>Лист1!$C$2:$C$41</c:f>
              <c:numCache>
                <c:formatCode>General</c:formatCode>
                <c:ptCount val="27"/>
                <c:pt idx="0" formatCode="###0.0">
                  <c:v>17.413676280492137</c:v>
                </c:pt>
                <c:pt idx="2" formatCode="###0.0">
                  <c:v>13.511614217428521</c:v>
                </c:pt>
                <c:pt idx="3" formatCode="###0.0">
                  <c:v>19.543938053727743</c:v>
                </c:pt>
                <c:pt idx="4" formatCode="###0.0">
                  <c:v>16.68523273754942</c:v>
                </c:pt>
                <c:pt idx="5" formatCode="###0.0">
                  <c:v>11.82341309835766</c:v>
                </c:pt>
                <c:pt idx="6" formatCode="###0.0">
                  <c:v>23.835561841306451</c:v>
                </c:pt>
                <c:pt idx="7" formatCode="###0.0">
                  <c:v>12.062004946620334</c:v>
                </c:pt>
                <c:pt idx="8" formatCode="###0.0">
                  <c:v>11.894115702547008</c:v>
                </c:pt>
                <c:pt idx="9" formatCode="###0.0">
                  <c:v>10.108110986845606</c:v>
                </c:pt>
                <c:pt idx="10" formatCode="###0.0">
                  <c:v>21.410693301387518</c:v>
                </c:pt>
                <c:pt idx="11" formatCode="###0.0">
                  <c:v>18.11325084012072</c:v>
                </c:pt>
                <c:pt idx="12" formatCode="###0.0">
                  <c:v>9.9194943446440469</c:v>
                </c:pt>
                <c:pt idx="13" formatCode="###0.0">
                  <c:v>19.465822985678578</c:v>
                </c:pt>
                <c:pt idx="14" formatCode="###0.0">
                  <c:v>15.04860393144507</c:v>
                </c:pt>
                <c:pt idx="15" formatCode="###0.0">
                  <c:v>24.11551725471092</c:v>
                </c:pt>
                <c:pt idx="16" formatCode="###0.0">
                  <c:v>22.268490712428314</c:v>
                </c:pt>
                <c:pt idx="17" formatCode="###0.0">
                  <c:v>13.892423884359387</c:v>
                </c:pt>
                <c:pt idx="18" formatCode="###0.0">
                  <c:v>11.218878664787638</c:v>
                </c:pt>
                <c:pt idx="19" formatCode="###0.0">
                  <c:v>17.237516005121627</c:v>
                </c:pt>
                <c:pt idx="20" formatCode="###0.0">
                  <c:v>10.694144334796141</c:v>
                </c:pt>
                <c:pt idx="21" formatCode="###0.0">
                  <c:v>12.360482514048218</c:v>
                </c:pt>
                <c:pt idx="22" formatCode="###0.0">
                  <c:v>25.236814128156894</c:v>
                </c:pt>
                <c:pt idx="23" formatCode="###0.0">
                  <c:v>18.321852866334932</c:v>
                </c:pt>
                <c:pt idx="24" formatCode="###0.0">
                  <c:v>16.960259301014645</c:v>
                </c:pt>
                <c:pt idx="25" formatCode="###0.0">
                  <c:v>9.6794871794871682</c:v>
                </c:pt>
                <c:pt idx="26" formatCode="###0.0">
                  <c:v>18.109330262221459</c:v>
                </c:pt>
              </c:numCache>
            </c:numRef>
          </c:val>
        </c:ser>
        <c:dLbls>
          <c:showLegendKey val="0"/>
          <c:showVal val="0"/>
          <c:showCatName val="0"/>
          <c:showSerName val="0"/>
          <c:showPercent val="0"/>
          <c:showBubbleSize val="0"/>
        </c:dLbls>
        <c:gapWidth val="32"/>
        <c:axId val="38463360"/>
        <c:axId val="38464896"/>
      </c:barChart>
      <c:catAx>
        <c:axId val="38463360"/>
        <c:scaling>
          <c:orientation val="maxMin"/>
        </c:scaling>
        <c:delete val="1"/>
        <c:axPos val="l"/>
        <c:majorTickMark val="out"/>
        <c:minorTickMark val="none"/>
        <c:tickLblPos val="nextTo"/>
        <c:crossAx val="38464896"/>
        <c:crosses val="autoZero"/>
        <c:auto val="1"/>
        <c:lblAlgn val="ctr"/>
        <c:lblOffset val="100"/>
        <c:noMultiLvlLbl val="0"/>
      </c:catAx>
      <c:valAx>
        <c:axId val="38464896"/>
        <c:scaling>
          <c:orientation val="minMax"/>
        </c:scaling>
        <c:delete val="1"/>
        <c:axPos val="t"/>
        <c:numFmt formatCode="###0.0" sourceLinked="1"/>
        <c:majorTickMark val="out"/>
        <c:minorTickMark val="none"/>
        <c:tickLblPos val="nextTo"/>
        <c:crossAx val="38463360"/>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Лист1!$B$1</c:f>
              <c:strCache>
                <c:ptCount val="1"/>
                <c:pt idx="0">
                  <c:v>Ряд 1</c:v>
                </c:pt>
              </c:strCache>
            </c:strRef>
          </c:tx>
          <c:invertIfNegative val="0"/>
          <c:dPt>
            <c:idx val="5"/>
            <c:invertIfNegative val="0"/>
            <c:bubble3D val="0"/>
            <c:spPr>
              <a:solidFill>
                <a:schemeClr val="accent6">
                  <a:lumMod val="60000"/>
                  <a:lumOff val="40000"/>
                </a:schemeClr>
              </a:solidFill>
            </c:spPr>
          </c:dPt>
          <c:dLbls>
            <c:dLbl>
              <c:idx val="4"/>
              <c:spPr>
                <a:ln w="19050">
                  <a:noFill/>
                </a:ln>
              </c:spPr>
              <c:txPr>
                <a:bodyPr/>
                <a:lstStyle/>
                <a:p>
                  <a:pPr>
                    <a:defRPr/>
                  </a:pPr>
                  <a:endParaRPr lang="uk-UA"/>
                </a:p>
              </c:txPr>
              <c:dLblPos val="outEnd"/>
              <c:showLegendKey val="0"/>
              <c:showVal val="1"/>
              <c:showCatName val="0"/>
              <c:showSerName val="0"/>
              <c:showPercent val="0"/>
              <c:showBubbleSize val="0"/>
            </c:dLbl>
            <c:spPr>
              <a:ln w="19050">
                <a:noFill/>
              </a:ln>
            </c:spPr>
            <c:dLblPos val="outEnd"/>
            <c:showLegendKey val="0"/>
            <c:showVal val="1"/>
            <c:showCatName val="0"/>
            <c:showSerName val="0"/>
            <c:showPercent val="0"/>
            <c:showBubbleSize val="0"/>
            <c:showLeaderLines val="0"/>
          </c:dLbls>
          <c:cat>
            <c:strRef>
              <c:f>Лист1!$A$2:$A$7</c:f>
              <c:strCache>
                <c:ptCount val="6"/>
                <c:pt idx="0">
                  <c:v>СІЛЬСЬКЕ ГОСПОДАРСТВО, N=330</c:v>
                </c:pt>
                <c:pt idx="1">
                  <c:v>ТРАНСПОРТ ТА ЗВ'ЯЗОК, N=100</c:v>
                </c:pt>
                <c:pt idx="2">
                  <c:v>ТОРГІВЛЯ, N=541</c:v>
                </c:pt>
                <c:pt idx="3">
                  <c:v>ПРОМИСЛОВІСТЬ, N=281</c:v>
                </c:pt>
                <c:pt idx="4">
                  <c:v>ІНШІ ГАЛУЗІ, N=1019</c:v>
                </c:pt>
                <c:pt idx="5">
                  <c:v>ЗАГАЛОМ, N=2271</c:v>
                </c:pt>
              </c:strCache>
            </c:strRef>
          </c:cat>
          <c:val>
            <c:numRef>
              <c:f>Лист1!$B$2:$B$7</c:f>
              <c:numCache>
                <c:formatCode>0.00</c:formatCode>
                <c:ptCount val="6"/>
                <c:pt idx="0">
                  <c:v>-0.68870520055961171</c:v>
                </c:pt>
                <c:pt idx="1">
                  <c:v>-0.7396758812886487</c:v>
                </c:pt>
                <c:pt idx="2">
                  <c:v>-0.76667033866606904</c:v>
                </c:pt>
                <c:pt idx="3">
                  <c:v>-0.77201690165663239</c:v>
                </c:pt>
                <c:pt idx="4">
                  <c:v>-0.87476528910217122</c:v>
                </c:pt>
                <c:pt idx="5">
                  <c:v>-0.79722976745976426</c:v>
                </c:pt>
              </c:numCache>
            </c:numRef>
          </c:val>
        </c:ser>
        <c:dLbls>
          <c:showLegendKey val="0"/>
          <c:showVal val="0"/>
          <c:showCatName val="0"/>
          <c:showSerName val="0"/>
          <c:showPercent val="0"/>
          <c:showBubbleSize val="0"/>
        </c:dLbls>
        <c:gapWidth val="150"/>
        <c:axId val="40169856"/>
        <c:axId val="40171392"/>
      </c:barChart>
      <c:catAx>
        <c:axId val="40169856"/>
        <c:scaling>
          <c:orientation val="minMax"/>
        </c:scaling>
        <c:delete val="1"/>
        <c:axPos val="b"/>
        <c:majorGridlines>
          <c:spPr>
            <a:ln>
              <a:solidFill>
                <a:schemeClr val="bg1">
                  <a:lumMod val="75000"/>
                </a:schemeClr>
              </a:solidFill>
              <a:prstDash val="dash"/>
            </a:ln>
          </c:spPr>
        </c:majorGridlines>
        <c:numFmt formatCode="@" sourceLinked="1"/>
        <c:majorTickMark val="out"/>
        <c:minorTickMark val="none"/>
        <c:tickLblPos val="nextTo"/>
        <c:crossAx val="40171392"/>
        <c:crosses val="autoZero"/>
        <c:auto val="1"/>
        <c:lblAlgn val="ctr"/>
        <c:lblOffset val="100"/>
        <c:noMultiLvlLbl val="0"/>
      </c:catAx>
      <c:valAx>
        <c:axId val="40171392"/>
        <c:scaling>
          <c:orientation val="minMax"/>
          <c:max val="0"/>
          <c:min val="-1.2"/>
        </c:scaling>
        <c:delete val="0"/>
        <c:axPos val="l"/>
        <c:numFmt formatCode="0.00" sourceLinked="1"/>
        <c:majorTickMark val="out"/>
        <c:minorTickMark val="none"/>
        <c:tickLblPos val="nextTo"/>
        <c:spPr>
          <a:ln>
            <a:solidFill>
              <a:schemeClr val="bg1">
                <a:lumMod val="75000"/>
              </a:schemeClr>
            </a:solidFill>
          </a:ln>
        </c:spPr>
        <c:crossAx val="40169856"/>
        <c:crosses val="autoZero"/>
        <c:crossBetween val="between"/>
      </c:valAx>
    </c:plotArea>
    <c:plotVisOnly val="1"/>
    <c:dispBlanksAs val="gap"/>
    <c:showDLblsOverMax val="0"/>
  </c:chart>
  <c:txPr>
    <a:bodyPr/>
    <a:lstStyle/>
    <a:p>
      <a:pPr>
        <a:defRPr sz="1000"/>
      </a:pPr>
      <a:endParaRPr lang="uk-UA"/>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Лист1!$B$1</c:f>
              <c:strCache>
                <c:ptCount val="1"/>
                <c:pt idx="0">
                  <c:v>Ряд 1</c:v>
                </c:pt>
              </c:strCache>
            </c:strRef>
          </c:tx>
          <c:invertIfNegative val="0"/>
          <c:dPt>
            <c:idx val="5"/>
            <c:invertIfNegative val="0"/>
            <c:bubble3D val="0"/>
            <c:spPr>
              <a:solidFill>
                <a:schemeClr val="accent6">
                  <a:lumMod val="60000"/>
                  <a:lumOff val="40000"/>
                </a:schemeClr>
              </a:solidFill>
            </c:spPr>
          </c:dPt>
          <c:dLbls>
            <c:dLbl>
              <c:idx val="4"/>
              <c:spPr>
                <a:ln w="19050">
                  <a:noFill/>
                </a:ln>
              </c:spPr>
              <c:txPr>
                <a:bodyPr/>
                <a:lstStyle/>
                <a:p>
                  <a:pPr>
                    <a:defRPr/>
                  </a:pPr>
                  <a:endParaRPr lang="uk-UA"/>
                </a:p>
              </c:txPr>
              <c:dLblPos val="outEnd"/>
              <c:showLegendKey val="0"/>
              <c:showVal val="1"/>
              <c:showCatName val="0"/>
              <c:showSerName val="0"/>
              <c:showPercent val="0"/>
              <c:showBubbleSize val="0"/>
            </c:dLbl>
            <c:spPr>
              <a:ln w="19050">
                <a:noFill/>
              </a:ln>
            </c:spPr>
            <c:dLblPos val="outEnd"/>
            <c:showLegendKey val="0"/>
            <c:showVal val="1"/>
            <c:showCatName val="0"/>
            <c:showSerName val="0"/>
            <c:showPercent val="0"/>
            <c:showBubbleSize val="0"/>
            <c:showLeaderLines val="0"/>
          </c:dLbls>
          <c:cat>
            <c:strRef>
              <c:f>Лист1!$A$2:$A$7</c:f>
              <c:strCache>
                <c:ptCount val="6"/>
                <c:pt idx="0">
                  <c:v>СІЛЬСЬКЕ ГОСПОДАРСТВО</c:v>
                </c:pt>
                <c:pt idx="1">
                  <c:v>ТРАНСПОРТ ТА ЗВ'ЯЗОК</c:v>
                </c:pt>
                <c:pt idx="2">
                  <c:v>ТОРГІВЛЯ</c:v>
                </c:pt>
                <c:pt idx="3">
                  <c:v>ПРОМИСЛОВІСТЬ</c:v>
                </c:pt>
                <c:pt idx="4">
                  <c:v>ІНШІ ГАЛУЗІ</c:v>
                </c:pt>
                <c:pt idx="5">
                  <c:v>ЗАГАЛОМ</c:v>
                </c:pt>
              </c:strCache>
            </c:strRef>
          </c:cat>
          <c:val>
            <c:numRef>
              <c:f>Лист1!$B$2:$B$7</c:f>
              <c:numCache>
                <c:formatCode>0.00</c:formatCode>
                <c:ptCount val="6"/>
                <c:pt idx="0">
                  <c:v>-0.97</c:v>
                </c:pt>
                <c:pt idx="1">
                  <c:v>-0.61</c:v>
                </c:pt>
                <c:pt idx="2">
                  <c:v>-0.73</c:v>
                </c:pt>
                <c:pt idx="3">
                  <c:v>-0.76</c:v>
                </c:pt>
                <c:pt idx="4">
                  <c:v>-0.74</c:v>
                </c:pt>
                <c:pt idx="5">
                  <c:v>-0.77</c:v>
                </c:pt>
              </c:numCache>
            </c:numRef>
          </c:val>
        </c:ser>
        <c:ser>
          <c:idx val="1"/>
          <c:order val="1"/>
          <c:tx>
            <c:strRef>
              <c:f>Лист1!$C$1</c:f>
              <c:strCache>
                <c:ptCount val="1"/>
                <c:pt idx="0">
                  <c:v>Ряд 2</c:v>
                </c:pt>
              </c:strCache>
            </c:strRef>
          </c:tx>
          <c:invertIfNegative val="0"/>
          <c:dPt>
            <c:idx val="5"/>
            <c:invertIfNegative val="0"/>
            <c:bubble3D val="0"/>
            <c:spPr>
              <a:solidFill>
                <a:schemeClr val="accent6">
                  <a:lumMod val="20000"/>
                  <a:lumOff val="80000"/>
                </a:schemeClr>
              </a:solidFill>
            </c:spPr>
          </c:dPt>
          <c:dLbls>
            <c:dLbl>
              <c:idx val="0"/>
              <c:spPr>
                <a:ln w="19050">
                  <a:solidFill>
                    <a:srgbClr val="00B050"/>
                  </a:solidFill>
                </a:ln>
              </c:spPr>
              <c:txPr>
                <a:bodyPr/>
                <a:lstStyle/>
                <a:p>
                  <a:pPr>
                    <a:defRPr/>
                  </a:pPr>
                  <a:endParaRPr lang="uk-UA"/>
                </a:p>
              </c:txPr>
              <c:showLegendKey val="0"/>
              <c:showVal val="1"/>
              <c:showCatName val="0"/>
              <c:showSerName val="0"/>
              <c:showPercent val="0"/>
              <c:showBubbleSize val="0"/>
            </c:dLbl>
            <c:dLbl>
              <c:idx val="4"/>
              <c:spPr>
                <a:ln w="19050">
                  <a:solidFill>
                    <a:srgbClr val="FF0000"/>
                  </a:solidFill>
                </a:ln>
              </c:spPr>
              <c:txPr>
                <a:bodyPr/>
                <a:lstStyle/>
                <a:p>
                  <a:pPr>
                    <a:defRPr/>
                  </a:pPr>
                  <a:endParaRPr lang="uk-UA"/>
                </a:p>
              </c:txPr>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СІЛЬСЬКЕ ГОСПОДАРСТВО</c:v>
                </c:pt>
                <c:pt idx="1">
                  <c:v>ТРАНСПОРТ ТА ЗВ'ЯЗОК</c:v>
                </c:pt>
                <c:pt idx="2">
                  <c:v>ТОРГІВЛЯ</c:v>
                </c:pt>
                <c:pt idx="3">
                  <c:v>ПРОМИСЛОВІСТЬ</c:v>
                </c:pt>
                <c:pt idx="4">
                  <c:v>ІНШІ ГАЛУЗІ</c:v>
                </c:pt>
                <c:pt idx="5">
                  <c:v>ЗАГАЛОМ</c:v>
                </c:pt>
              </c:strCache>
            </c:strRef>
          </c:cat>
          <c:val>
            <c:numRef>
              <c:f>Лист1!$C$2:$C$7</c:f>
              <c:numCache>
                <c:formatCode>0.00</c:formatCode>
                <c:ptCount val="6"/>
                <c:pt idx="0">
                  <c:v>-0.68870520055961171</c:v>
                </c:pt>
                <c:pt idx="1">
                  <c:v>-0.7396758812886487</c:v>
                </c:pt>
                <c:pt idx="2">
                  <c:v>-0.76667033866606904</c:v>
                </c:pt>
                <c:pt idx="3">
                  <c:v>-0.77201690165663239</c:v>
                </c:pt>
                <c:pt idx="4">
                  <c:v>-0.87476528910217122</c:v>
                </c:pt>
                <c:pt idx="5">
                  <c:v>-0.79722976745976426</c:v>
                </c:pt>
              </c:numCache>
            </c:numRef>
          </c:val>
        </c:ser>
        <c:dLbls>
          <c:showLegendKey val="0"/>
          <c:showVal val="0"/>
          <c:showCatName val="0"/>
          <c:showSerName val="0"/>
          <c:showPercent val="0"/>
          <c:showBubbleSize val="0"/>
        </c:dLbls>
        <c:gapWidth val="150"/>
        <c:axId val="40608512"/>
        <c:axId val="40610048"/>
      </c:barChart>
      <c:catAx>
        <c:axId val="40608512"/>
        <c:scaling>
          <c:orientation val="minMax"/>
        </c:scaling>
        <c:delete val="1"/>
        <c:axPos val="b"/>
        <c:majorGridlines>
          <c:spPr>
            <a:ln>
              <a:solidFill>
                <a:schemeClr val="bg1">
                  <a:lumMod val="75000"/>
                </a:schemeClr>
              </a:solidFill>
              <a:prstDash val="dash"/>
            </a:ln>
          </c:spPr>
        </c:majorGridlines>
        <c:numFmt formatCode="@" sourceLinked="1"/>
        <c:majorTickMark val="out"/>
        <c:minorTickMark val="none"/>
        <c:tickLblPos val="nextTo"/>
        <c:crossAx val="40610048"/>
        <c:crosses val="autoZero"/>
        <c:auto val="1"/>
        <c:lblAlgn val="ctr"/>
        <c:lblOffset val="100"/>
        <c:noMultiLvlLbl val="0"/>
      </c:catAx>
      <c:valAx>
        <c:axId val="40610048"/>
        <c:scaling>
          <c:orientation val="minMax"/>
          <c:max val="0"/>
          <c:min val="-1.2"/>
        </c:scaling>
        <c:delete val="0"/>
        <c:axPos val="l"/>
        <c:numFmt formatCode="0.00" sourceLinked="1"/>
        <c:majorTickMark val="out"/>
        <c:minorTickMark val="none"/>
        <c:tickLblPos val="nextTo"/>
        <c:spPr>
          <a:ln>
            <a:solidFill>
              <a:schemeClr val="bg1">
                <a:lumMod val="75000"/>
              </a:schemeClr>
            </a:solidFill>
          </a:ln>
        </c:spPr>
        <c:crossAx val="40608512"/>
        <c:crosses val="autoZero"/>
        <c:crossBetween val="between"/>
      </c:valAx>
    </c:plotArea>
    <c:plotVisOnly val="1"/>
    <c:dispBlanksAs val="gap"/>
    <c:showDLblsOverMax val="0"/>
  </c:chart>
  <c:txPr>
    <a:bodyPr/>
    <a:lstStyle/>
    <a:p>
      <a:pPr>
        <a:defRPr sz="1000"/>
      </a:pPr>
      <a:endParaRPr lang="uk-UA"/>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chemeClr val="accent5"/>
            </a:solidFill>
          </c:spPr>
          <c:invertIfNegative val="0"/>
          <c:dPt>
            <c:idx val="5"/>
            <c:invertIfNegative val="0"/>
            <c:bubble3D val="0"/>
          </c:dPt>
          <c:dPt>
            <c:idx val="25"/>
            <c:invertIfNegative val="0"/>
            <c:bubble3D val="0"/>
            <c:spPr>
              <a:solidFill>
                <a:schemeClr val="accent6">
                  <a:lumMod val="60000"/>
                  <a:lumOff val="40000"/>
                </a:schemeClr>
              </a:solidFill>
            </c:spPr>
          </c:dPt>
          <c:dLbls>
            <c:dLbl>
              <c:idx val="0"/>
              <c:spPr>
                <a:ln w="19050">
                  <a:solidFill>
                    <a:srgbClr val="00B050"/>
                  </a:solidFill>
                </a:ln>
              </c:spPr>
              <c:txPr>
                <a:bodyPr/>
                <a:lstStyle/>
                <a:p>
                  <a:pPr>
                    <a:defRPr/>
                  </a:pPr>
                  <a:endParaRPr lang="uk-UA"/>
                </a:p>
              </c:txPr>
              <c:dLblPos val="outEnd"/>
              <c:showLegendKey val="0"/>
              <c:showVal val="1"/>
              <c:showCatName val="0"/>
              <c:showSerName val="0"/>
              <c:showPercent val="0"/>
              <c:showBubbleSize val="0"/>
            </c:dLbl>
            <c:dLbl>
              <c:idx val="1"/>
              <c:spPr>
                <a:ln w="19050">
                  <a:solidFill>
                    <a:srgbClr val="00B050"/>
                  </a:solidFill>
                </a:ln>
              </c:spPr>
              <c:txPr>
                <a:bodyPr/>
                <a:lstStyle/>
                <a:p>
                  <a:pPr>
                    <a:defRPr/>
                  </a:pPr>
                  <a:endParaRPr lang="uk-UA"/>
                </a:p>
              </c:txPr>
              <c:dLblPos val="outEnd"/>
              <c:showLegendKey val="0"/>
              <c:showVal val="1"/>
              <c:showCatName val="0"/>
              <c:showSerName val="0"/>
              <c:showPercent val="0"/>
              <c:showBubbleSize val="0"/>
            </c:dLbl>
            <c:dLbl>
              <c:idx val="2"/>
              <c:spPr>
                <a:ln w="19050">
                  <a:solidFill>
                    <a:srgbClr val="00B050"/>
                  </a:solidFill>
                </a:ln>
              </c:spPr>
              <c:txPr>
                <a:bodyPr/>
                <a:lstStyle/>
                <a:p>
                  <a:pPr>
                    <a:defRPr/>
                  </a:pPr>
                  <a:endParaRPr lang="uk-UA"/>
                </a:p>
              </c:txPr>
              <c:dLblPos val="outEnd"/>
              <c:showLegendKey val="0"/>
              <c:showVal val="1"/>
              <c:showCatName val="0"/>
              <c:showSerName val="0"/>
              <c:showPercent val="0"/>
              <c:showBubbleSize val="0"/>
            </c:dLbl>
            <c:dLbl>
              <c:idx val="3"/>
              <c:spPr>
                <a:ln w="19050">
                  <a:solidFill>
                    <a:srgbClr val="00B050"/>
                  </a:solidFill>
                </a:ln>
              </c:spPr>
              <c:txPr>
                <a:bodyPr/>
                <a:lstStyle/>
                <a:p>
                  <a:pPr>
                    <a:defRPr/>
                  </a:pPr>
                  <a:endParaRPr lang="uk-UA"/>
                </a:p>
              </c:txPr>
              <c:dLblPos val="outEnd"/>
              <c:showLegendKey val="0"/>
              <c:showVal val="1"/>
              <c:showCatName val="0"/>
              <c:showSerName val="0"/>
              <c:showPercent val="0"/>
              <c:showBubbleSize val="0"/>
            </c:dLbl>
            <c:dLbl>
              <c:idx val="4"/>
              <c:spPr>
                <a:ln w="19050">
                  <a:noFill/>
                </a:ln>
              </c:spPr>
              <c:txPr>
                <a:bodyPr/>
                <a:lstStyle/>
                <a:p>
                  <a:pPr>
                    <a:defRPr/>
                  </a:pPr>
                  <a:endParaRPr lang="uk-UA"/>
                </a:p>
              </c:txPr>
              <c:dLblPos val="outEnd"/>
              <c:showLegendKey val="0"/>
              <c:showVal val="1"/>
              <c:showCatName val="0"/>
              <c:showSerName val="0"/>
              <c:showPercent val="0"/>
              <c:showBubbleSize val="0"/>
            </c:dLbl>
            <c:dLbl>
              <c:idx val="21"/>
              <c:spPr>
                <a:ln w="19050">
                  <a:noFill/>
                </a:ln>
              </c:spPr>
              <c:txPr>
                <a:bodyPr/>
                <a:lstStyle/>
                <a:p>
                  <a:pPr>
                    <a:defRPr/>
                  </a:pPr>
                  <a:endParaRPr lang="uk-UA"/>
                </a:p>
              </c:txPr>
              <c:dLblPos val="outEnd"/>
              <c:showLegendKey val="0"/>
              <c:showVal val="1"/>
              <c:showCatName val="0"/>
              <c:showSerName val="0"/>
              <c:showPercent val="0"/>
              <c:showBubbleSize val="0"/>
            </c:dLbl>
            <c:dLbl>
              <c:idx val="22"/>
              <c:spPr>
                <a:ln w="19050">
                  <a:noFill/>
                </a:ln>
              </c:spPr>
              <c:txPr>
                <a:bodyPr/>
                <a:lstStyle/>
                <a:p>
                  <a:pPr>
                    <a:defRPr/>
                  </a:pPr>
                  <a:endParaRPr lang="uk-UA"/>
                </a:p>
              </c:txPr>
              <c:dLblPos val="outEnd"/>
              <c:showLegendKey val="0"/>
              <c:showVal val="1"/>
              <c:showCatName val="0"/>
              <c:showSerName val="0"/>
              <c:showPercent val="0"/>
              <c:showBubbleSize val="0"/>
            </c:dLbl>
            <c:dLbl>
              <c:idx val="23"/>
              <c:spPr>
                <a:ln w="19050">
                  <a:solidFill>
                    <a:srgbClr val="FF0000"/>
                  </a:solidFill>
                </a:ln>
              </c:spPr>
              <c:txPr>
                <a:bodyPr/>
                <a:lstStyle/>
                <a:p>
                  <a:pPr>
                    <a:defRPr/>
                  </a:pPr>
                  <a:endParaRPr lang="uk-UA"/>
                </a:p>
              </c:txPr>
              <c:dLblPos val="outEnd"/>
              <c:showLegendKey val="0"/>
              <c:showVal val="1"/>
              <c:showCatName val="0"/>
              <c:showSerName val="0"/>
              <c:showPercent val="0"/>
              <c:showBubbleSize val="0"/>
            </c:dLbl>
            <c:dLbl>
              <c:idx val="24"/>
              <c:spPr>
                <a:ln w="19050">
                  <a:solidFill>
                    <a:srgbClr val="FF0000"/>
                  </a:solidFill>
                </a:ln>
              </c:spPr>
              <c:txPr>
                <a:bodyPr/>
                <a:lstStyle/>
                <a:p>
                  <a:pPr>
                    <a:defRPr/>
                  </a:pPr>
                  <a:endParaRPr lang="uk-UA"/>
                </a:p>
              </c:txPr>
              <c:dLblPos val="outEnd"/>
              <c:showLegendKey val="0"/>
              <c:showVal val="1"/>
              <c:showCatName val="0"/>
              <c:showSerName val="0"/>
              <c:showPercent val="0"/>
              <c:showBubbleSize val="0"/>
            </c:dLbl>
            <c:spPr>
              <a:ln w="19050">
                <a:noFill/>
              </a:ln>
            </c:spPr>
            <c:dLblPos val="outEnd"/>
            <c:showLegendKey val="0"/>
            <c:showVal val="1"/>
            <c:showCatName val="0"/>
            <c:showSerName val="0"/>
            <c:showPercent val="0"/>
            <c:showBubbleSize val="0"/>
            <c:showLeaderLines val="0"/>
          </c:dLbls>
          <c:cat>
            <c:strRef>
              <c:f>Лист1!$A$2:$A$27</c:f>
              <c:strCache>
                <c:ptCount val="26"/>
                <c:pt idx="0">
                  <c:v>ЛУГАНСЬКА, N=52</c:v>
                </c:pt>
                <c:pt idx="1">
                  <c:v>ХМЕЛЬНИЦЬКА, N=53</c:v>
                </c:pt>
                <c:pt idx="2">
                  <c:v>ЧЕРНІВЕЦЬКА, N=53</c:v>
                </c:pt>
                <c:pt idx="3">
                  <c:v>ТЕРНОПІЛЬСЬКА, N=50</c:v>
                </c:pt>
                <c:pt idx="4">
                  <c:v>ОДЕСЬКА, N=148</c:v>
                </c:pt>
                <c:pt idx="5">
                  <c:v>ХЕРСОНСЬКА, N=51</c:v>
                </c:pt>
                <c:pt idx="6">
                  <c:v>ЖИТОМИРСЬКА, N=50</c:v>
                </c:pt>
                <c:pt idx="7">
                  <c:v>ЗАКАРПАТСЬКА, N=54</c:v>
                </c:pt>
                <c:pt idx="8">
                  <c:v>ЧЕРКАСЬКА, N=57</c:v>
                </c:pt>
                <c:pt idx="9">
                  <c:v>МИКОЛАЇВСЬКА, N=66</c:v>
                </c:pt>
                <c:pt idx="10">
                  <c:v>ХАРКІВСЬКА, N=148</c:v>
                </c:pt>
                <c:pt idx="11">
                  <c:v>ЛЬВІВСЬКА, N=118</c:v>
                </c:pt>
                <c:pt idx="12">
                  <c:v>ВОЛИНСЬКА, N=53</c:v>
                </c:pt>
                <c:pt idx="13">
                  <c:v>М.КИЇВ, N=508</c:v>
                </c:pt>
                <c:pt idx="14">
                  <c:v>КИЇВСЬКА, N=101</c:v>
                </c:pt>
                <c:pt idx="15">
                  <c:v>ЧЕРНІГІВСЬКА, N=50</c:v>
                </c:pt>
                <c:pt idx="16">
                  <c:v>КІРОВОГРАДСЬКА, N=52</c:v>
                </c:pt>
                <c:pt idx="17">
                  <c:v>СУМСЬКА, N=50</c:v>
                </c:pt>
                <c:pt idx="18">
                  <c:v>ПОЛТАВСЬКА, N=73</c:v>
                </c:pt>
                <c:pt idx="19">
                  <c:v>ДНІПРОПЕТРОВСЬКА, N=172</c:v>
                </c:pt>
                <c:pt idx="20">
                  <c:v>ВІННИЦЬКА, N=58</c:v>
                </c:pt>
                <c:pt idx="21">
                  <c:v>РІВНЕНСЬКА, N=57</c:v>
                </c:pt>
                <c:pt idx="22">
                  <c:v>ДОНЕЦЬКА, N=50</c:v>
                </c:pt>
                <c:pt idx="23">
                  <c:v>ЗАПОРІЗЬКА, N=97</c:v>
                </c:pt>
                <c:pt idx="24">
                  <c:v>ІВАНО-ФРАНКІВСЬКА, N=50</c:v>
                </c:pt>
                <c:pt idx="25">
                  <c:v>ЗАГАЛОМ, N=2271</c:v>
                </c:pt>
              </c:strCache>
            </c:strRef>
          </c:cat>
          <c:val>
            <c:numRef>
              <c:f>Лист1!$B$2:$B$27</c:f>
              <c:numCache>
                <c:formatCode>####.00</c:formatCode>
                <c:ptCount val="26"/>
                <c:pt idx="0">
                  <c:v>-9.0768437338834662E-2</c:v>
                </c:pt>
                <c:pt idx="1">
                  <c:v>-9.3666023760514749E-2</c:v>
                </c:pt>
                <c:pt idx="2">
                  <c:v>-0.25445019727933849</c:v>
                </c:pt>
                <c:pt idx="3">
                  <c:v>-0.38478295575208088</c:v>
                </c:pt>
                <c:pt idx="4">
                  <c:v>-0.4528633504929393</c:v>
                </c:pt>
                <c:pt idx="5">
                  <c:v>-0.5466974133051874</c:v>
                </c:pt>
                <c:pt idx="6">
                  <c:v>-0.55585708567997982</c:v>
                </c:pt>
                <c:pt idx="7">
                  <c:v>-0.6205901011569015</c:v>
                </c:pt>
                <c:pt idx="8">
                  <c:v>-0.74554880012884528</c:v>
                </c:pt>
                <c:pt idx="9">
                  <c:v>-0.75633761704825719</c:v>
                </c:pt>
                <c:pt idx="10">
                  <c:v>-0.75775870710277549</c:v>
                </c:pt>
                <c:pt idx="11">
                  <c:v>-0.75786430121769444</c:v>
                </c:pt>
                <c:pt idx="12">
                  <c:v>-0.76433803083549279</c:v>
                </c:pt>
                <c:pt idx="13">
                  <c:v>-0.81693034857119562</c:v>
                </c:pt>
                <c:pt idx="14">
                  <c:v>-0.83801969801242004</c:v>
                </c:pt>
                <c:pt idx="15">
                  <c:v>-0.8427928607340377</c:v>
                </c:pt>
                <c:pt idx="16">
                  <c:v>-0.84468919304248657</c:v>
                </c:pt>
                <c:pt idx="17">
                  <c:v>-0.84642311346082399</c:v>
                </c:pt>
                <c:pt idx="18">
                  <c:v>-0.9608962095252418</c:v>
                </c:pt>
                <c:pt idx="19">
                  <c:v>-0.96419199135291467</c:v>
                </c:pt>
                <c:pt idx="20">
                  <c:v>-0.99524715955146992</c:v>
                </c:pt>
                <c:pt idx="21" formatCode="###0.00">
                  <c:v>-1.0802727074798697</c:v>
                </c:pt>
                <c:pt idx="22" formatCode="###0.00">
                  <c:v>-1.1368555686737507</c:v>
                </c:pt>
                <c:pt idx="23" formatCode="###0.00">
                  <c:v>-1.1978073070660495</c:v>
                </c:pt>
                <c:pt idx="24" formatCode="###0.00">
                  <c:v>-1.5539844845644495</c:v>
                </c:pt>
                <c:pt idx="25">
                  <c:v>-0.79722976745976426</c:v>
                </c:pt>
              </c:numCache>
            </c:numRef>
          </c:val>
        </c:ser>
        <c:dLbls>
          <c:showLegendKey val="0"/>
          <c:showVal val="0"/>
          <c:showCatName val="0"/>
          <c:showSerName val="0"/>
          <c:showPercent val="0"/>
          <c:showBubbleSize val="0"/>
        </c:dLbls>
        <c:gapWidth val="150"/>
        <c:axId val="40651008"/>
        <c:axId val="40665088"/>
      </c:barChart>
      <c:catAx>
        <c:axId val="40651008"/>
        <c:scaling>
          <c:orientation val="minMax"/>
        </c:scaling>
        <c:delete val="1"/>
        <c:axPos val="b"/>
        <c:majorGridlines>
          <c:spPr>
            <a:ln>
              <a:solidFill>
                <a:schemeClr val="bg1">
                  <a:lumMod val="75000"/>
                </a:schemeClr>
              </a:solidFill>
              <a:prstDash val="dash"/>
            </a:ln>
          </c:spPr>
        </c:majorGridlines>
        <c:numFmt formatCode="@" sourceLinked="1"/>
        <c:majorTickMark val="out"/>
        <c:minorTickMark val="none"/>
        <c:tickLblPos val="nextTo"/>
        <c:crossAx val="40665088"/>
        <c:crosses val="autoZero"/>
        <c:auto val="1"/>
        <c:lblAlgn val="ctr"/>
        <c:lblOffset val="10"/>
        <c:tickLblSkip val="1"/>
        <c:noMultiLvlLbl val="0"/>
      </c:catAx>
      <c:valAx>
        <c:axId val="40665088"/>
        <c:scaling>
          <c:orientation val="minMax"/>
          <c:max val="0.1"/>
          <c:min val="-1.7"/>
        </c:scaling>
        <c:delete val="0"/>
        <c:axPos val="l"/>
        <c:numFmt formatCode="####.00" sourceLinked="1"/>
        <c:majorTickMark val="out"/>
        <c:minorTickMark val="none"/>
        <c:tickLblPos val="nextTo"/>
        <c:spPr>
          <a:ln>
            <a:solidFill>
              <a:schemeClr val="bg1">
                <a:lumMod val="75000"/>
              </a:schemeClr>
            </a:solidFill>
          </a:ln>
        </c:spPr>
        <c:crossAx val="40651008"/>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88879787471096"/>
          <c:y val="3.2287162134228518E-2"/>
          <c:w val="0.61295908457631321"/>
          <c:h val="0.94236205278519647"/>
        </c:manualLayout>
      </c:layout>
      <c:barChart>
        <c:barDir val="bar"/>
        <c:grouping val="clustered"/>
        <c:varyColors val="0"/>
        <c:ser>
          <c:idx val="0"/>
          <c:order val="0"/>
          <c:tx>
            <c:strRef>
              <c:f>Лист1!$B$1</c:f>
              <c:strCache>
                <c:ptCount val="1"/>
                <c:pt idx="0">
                  <c:v>Столбец1</c:v>
                </c:pt>
              </c:strCache>
            </c:strRef>
          </c:tx>
          <c:invertIfNegative val="0"/>
          <c:dLbls>
            <c:dLblPos val="outEnd"/>
            <c:showLegendKey val="0"/>
            <c:showVal val="1"/>
            <c:showCatName val="0"/>
            <c:showSerName val="0"/>
            <c:showPercent val="0"/>
            <c:showBubbleSize val="0"/>
            <c:showLeaderLines val="0"/>
          </c:dLbls>
          <c:cat>
            <c:strRef>
              <c:f>Лист1!$A$2:$A$26</c:f>
              <c:strCache>
                <c:ptCount val="25"/>
                <c:pt idx="0">
                  <c:v>М.КИЇВ</c:v>
                </c:pt>
                <c:pt idx="1">
                  <c:v>ДНІПРОПЕТРОВСЬКА</c:v>
                </c:pt>
                <c:pt idx="2">
                  <c:v>ХАРКІВСЬКА</c:v>
                </c:pt>
                <c:pt idx="3">
                  <c:v>ОДЕСЬКА</c:v>
                </c:pt>
                <c:pt idx="4">
                  <c:v>ЛЬВІВСЬКА</c:v>
                </c:pt>
                <c:pt idx="5">
                  <c:v>КИЇВСЬКА</c:v>
                </c:pt>
                <c:pt idx="6">
                  <c:v>ЗАПОРІЗЬКА</c:v>
                </c:pt>
                <c:pt idx="7">
                  <c:v>МИКОЛАЇВСЬКА</c:v>
                </c:pt>
                <c:pt idx="8">
                  <c:v>ПОЛТАВСЬКА</c:v>
                </c:pt>
                <c:pt idx="9">
                  <c:v>ВІННИЦЬКА</c:v>
                </c:pt>
                <c:pt idx="10">
                  <c:v>ЧЕРКАСЬКА</c:v>
                </c:pt>
                <c:pt idx="11">
                  <c:v>КІРОВОГРАДСЬКА</c:v>
                </c:pt>
                <c:pt idx="12">
                  <c:v>ХЕРСОНСЬКА</c:v>
                </c:pt>
                <c:pt idx="13">
                  <c:v>ХМЕЛЬНИЦЬКА</c:v>
                </c:pt>
                <c:pt idx="14">
                  <c:v>ІВАНО-ФРАНКІВСЬКА</c:v>
                </c:pt>
                <c:pt idx="15">
                  <c:v>ЖИТОМИРСЬКА</c:v>
                </c:pt>
                <c:pt idx="16">
                  <c:v>ДОНЕЦЬКА</c:v>
                </c:pt>
                <c:pt idx="17">
                  <c:v>ЗАКАРПАТСЬКА</c:v>
                </c:pt>
                <c:pt idx="18">
                  <c:v>ЧЕРНІГІВСЬКА</c:v>
                </c:pt>
                <c:pt idx="19">
                  <c:v>СУМСЬКА</c:v>
                </c:pt>
                <c:pt idx="20">
                  <c:v>ВОЛИНСЬКА</c:v>
                </c:pt>
                <c:pt idx="21">
                  <c:v>РІВНЕНСЬКА</c:v>
                </c:pt>
                <c:pt idx="22">
                  <c:v>ТЕРНОПІЛЬСЬКА</c:v>
                </c:pt>
                <c:pt idx="23">
                  <c:v>ЧЕРНІВЕЦЬКА</c:v>
                </c:pt>
                <c:pt idx="24">
                  <c:v>ЛУГАНСЬКА</c:v>
                </c:pt>
              </c:strCache>
            </c:strRef>
          </c:cat>
          <c:val>
            <c:numRef>
              <c:f>Лист1!$B$2:$B$26</c:f>
              <c:numCache>
                <c:formatCode>0.0</c:formatCode>
                <c:ptCount val="25"/>
                <c:pt idx="0">
                  <c:v>23.914779509422793</c:v>
                </c:pt>
                <c:pt idx="1">
                  <c:v>8.595181654645911</c:v>
                </c:pt>
                <c:pt idx="2">
                  <c:v>6.9110304130729956</c:v>
                </c:pt>
                <c:pt idx="3">
                  <c:v>6.8152014929136264</c:v>
                </c:pt>
                <c:pt idx="4">
                  <c:v>5.7833593920747157</c:v>
                </c:pt>
                <c:pt idx="5">
                  <c:v>4.9936114053226595</c:v>
                </c:pt>
                <c:pt idx="6">
                  <c:v>4.601469376775734</c:v>
                </c:pt>
                <c:pt idx="7">
                  <c:v>3.294329281619305</c:v>
                </c:pt>
                <c:pt idx="8">
                  <c:v>3.2783577949260727</c:v>
                </c:pt>
                <c:pt idx="9">
                  <c:v>2.9059699736049858</c:v>
                </c:pt>
                <c:pt idx="10">
                  <c:v>2.6096568652174374</c:v>
                </c:pt>
                <c:pt idx="11">
                  <c:v>2.5268573157814811</c:v>
                </c:pt>
                <c:pt idx="12">
                  <c:v>2.4978564583648271</c:v>
                </c:pt>
                <c:pt idx="13">
                  <c:v>2.3574754963769715</c:v>
                </c:pt>
                <c:pt idx="14">
                  <c:v>2.1523679830533897</c:v>
                </c:pt>
                <c:pt idx="15">
                  <c:v>2.1002505001596941</c:v>
                </c:pt>
                <c:pt idx="16">
                  <c:v>2.0851196180292648</c:v>
                </c:pt>
                <c:pt idx="17">
                  <c:v>1.8686639431078627</c:v>
                </c:pt>
                <c:pt idx="18">
                  <c:v>1.8577360837914423</c:v>
                </c:pt>
                <c:pt idx="19">
                  <c:v>1.8501706427262288</c:v>
                </c:pt>
                <c:pt idx="20">
                  <c:v>1.738790538155023</c:v>
                </c:pt>
                <c:pt idx="21">
                  <c:v>1.690035473512532</c:v>
                </c:pt>
                <c:pt idx="22">
                  <c:v>1.4702173803399243</c:v>
                </c:pt>
                <c:pt idx="23">
                  <c:v>1.2865452833677864</c:v>
                </c:pt>
                <c:pt idx="24">
                  <c:v>0.81496612363611054</c:v>
                </c:pt>
              </c:numCache>
            </c:numRef>
          </c:val>
        </c:ser>
        <c:dLbls>
          <c:showLegendKey val="0"/>
          <c:showVal val="0"/>
          <c:showCatName val="0"/>
          <c:showSerName val="0"/>
          <c:showPercent val="0"/>
          <c:showBubbleSize val="0"/>
        </c:dLbls>
        <c:gapWidth val="100"/>
        <c:axId val="38325248"/>
        <c:axId val="38323712"/>
      </c:barChart>
      <c:valAx>
        <c:axId val="38323712"/>
        <c:scaling>
          <c:orientation val="minMax"/>
        </c:scaling>
        <c:delete val="1"/>
        <c:axPos val="t"/>
        <c:numFmt formatCode="0.0" sourceLinked="1"/>
        <c:majorTickMark val="out"/>
        <c:minorTickMark val="none"/>
        <c:tickLblPos val="nextTo"/>
        <c:crossAx val="38325248"/>
        <c:crosses val="autoZero"/>
        <c:crossBetween val="between"/>
      </c:valAx>
      <c:catAx>
        <c:axId val="38325248"/>
        <c:scaling>
          <c:orientation val="maxMin"/>
        </c:scaling>
        <c:delete val="0"/>
        <c:axPos val="l"/>
        <c:majorTickMark val="out"/>
        <c:minorTickMark val="none"/>
        <c:tickLblPos val="nextTo"/>
        <c:crossAx val="38323712"/>
        <c:crosses val="autoZero"/>
        <c:auto val="1"/>
        <c:lblAlgn val="ctr"/>
        <c:lblOffset val="100"/>
        <c:noMultiLvlLbl val="0"/>
      </c:catAx>
    </c:plotArea>
    <c:plotVisOnly val="1"/>
    <c:dispBlanksAs val="gap"/>
    <c:showDLblsOverMax val="0"/>
  </c:chart>
  <c:txPr>
    <a:bodyPr/>
    <a:lstStyle/>
    <a:p>
      <a:pPr>
        <a:defRPr sz="700"/>
      </a:pPr>
      <a:endParaRPr lang="uk-UA"/>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7264077418060962E-2"/>
          <c:y val="6.4668740510313669E-2"/>
          <c:w val="0.9362940942882948"/>
          <c:h val="0.82363070769914459"/>
        </c:manualLayout>
      </c:layout>
      <c:barChart>
        <c:barDir val="col"/>
        <c:grouping val="clustered"/>
        <c:varyColors val="0"/>
        <c:ser>
          <c:idx val="0"/>
          <c:order val="0"/>
          <c:tx>
            <c:strRef>
              <c:f>Лист1!$B$1</c:f>
              <c:strCache>
                <c:ptCount val="1"/>
                <c:pt idx="0">
                  <c:v>Ряд 1</c:v>
                </c:pt>
              </c:strCache>
            </c:strRef>
          </c:tx>
          <c:spPr>
            <a:solidFill>
              <a:schemeClr val="accent5"/>
            </a:solidFill>
          </c:spPr>
          <c:invertIfNegative val="0"/>
          <c:dPt>
            <c:idx val="5"/>
            <c:invertIfNegative val="0"/>
            <c:bubble3D val="0"/>
          </c:dPt>
          <c:dPt>
            <c:idx val="25"/>
            <c:invertIfNegative val="0"/>
            <c:bubble3D val="0"/>
            <c:spPr>
              <a:solidFill>
                <a:schemeClr val="accent6">
                  <a:lumMod val="60000"/>
                  <a:lumOff val="40000"/>
                </a:schemeClr>
              </a:solidFill>
            </c:spPr>
          </c:dPt>
          <c:dLbls>
            <c:spPr>
              <a:ln w="19050">
                <a:noFill/>
              </a:ln>
            </c:spPr>
            <c:txPr>
              <a:bodyPr rot="-5400000" vert="horz"/>
              <a:lstStyle/>
              <a:p>
                <a:pPr>
                  <a:defRPr/>
                </a:pPr>
                <a:endParaRPr lang="uk-UA"/>
              </a:p>
            </c:txPr>
            <c:dLblPos val="outEnd"/>
            <c:showLegendKey val="0"/>
            <c:showVal val="1"/>
            <c:showCatName val="0"/>
            <c:showSerName val="0"/>
            <c:showPercent val="0"/>
            <c:showBubbleSize val="0"/>
            <c:showLeaderLines val="0"/>
          </c:dLbls>
          <c:cat>
            <c:strRef>
              <c:f>Лист1!$A$2:$A$27</c:f>
              <c:strCache>
                <c:ptCount val="26"/>
                <c:pt idx="0">
                  <c:v>ЛУГАНСКАЯ</c:v>
                </c:pt>
                <c:pt idx="1">
                  <c:v>ХМЕЛЬНИЦКАЯ</c:v>
                </c:pt>
                <c:pt idx="2">
                  <c:v>ЧЕРНОВИЦКАЯ</c:v>
                </c:pt>
                <c:pt idx="3">
                  <c:v>ТЕРНОПОЛЬСКАЯ</c:v>
                </c:pt>
                <c:pt idx="4">
                  <c:v>ОДЕССКАЯ</c:v>
                </c:pt>
                <c:pt idx="5">
                  <c:v>ХЕРСОНСКАЯ</c:v>
                </c:pt>
                <c:pt idx="6">
                  <c:v>ЖИТОМИРСКАЯ</c:v>
                </c:pt>
                <c:pt idx="7">
                  <c:v>ЗАКАРПАТСКАЯ</c:v>
                </c:pt>
                <c:pt idx="8">
                  <c:v>ЧЕРКАССКАЯ</c:v>
                </c:pt>
                <c:pt idx="9">
                  <c:v>НИКОЛАЕВСКАЯ</c:v>
                </c:pt>
                <c:pt idx="10">
                  <c:v>ХАРЬКОВСКАЯ</c:v>
                </c:pt>
                <c:pt idx="11">
                  <c:v>ЛЬВОВСКАЯ</c:v>
                </c:pt>
                <c:pt idx="12">
                  <c:v>ВОЛЫНСКАЯ</c:v>
                </c:pt>
                <c:pt idx="13">
                  <c:v>КИЕВ</c:v>
                </c:pt>
                <c:pt idx="14">
                  <c:v>КИЕВСКАЯ</c:v>
                </c:pt>
                <c:pt idx="15">
                  <c:v>ЧЕРНИГОВСКАЯ</c:v>
                </c:pt>
                <c:pt idx="16">
                  <c:v>КИРОВОГРАДСКАЯ</c:v>
                </c:pt>
                <c:pt idx="17">
                  <c:v>СУМСКАЯ</c:v>
                </c:pt>
                <c:pt idx="18">
                  <c:v>ПОЛТАВСКАЯ</c:v>
                </c:pt>
                <c:pt idx="19">
                  <c:v>ДНЕПРОПЕТРОВСКАЯ</c:v>
                </c:pt>
                <c:pt idx="20">
                  <c:v>ВИННИЦКАЯ</c:v>
                </c:pt>
                <c:pt idx="21">
                  <c:v>РОВЕНСКАЯ</c:v>
                </c:pt>
                <c:pt idx="22">
                  <c:v>ДОНЕЦКАЯ</c:v>
                </c:pt>
                <c:pt idx="23">
                  <c:v>ЗАПОРОЖСКАЯ</c:v>
                </c:pt>
                <c:pt idx="24">
                  <c:v>ИВАНО-ФРАНКОВСКАЯ</c:v>
                </c:pt>
                <c:pt idx="25">
                  <c:v>Всего</c:v>
                </c:pt>
              </c:strCache>
            </c:strRef>
          </c:cat>
          <c:val>
            <c:numRef>
              <c:f>Лист1!$B$2:$B$27</c:f>
              <c:numCache>
                <c:formatCode>###0.00</c:formatCode>
                <c:ptCount val="26"/>
                <c:pt idx="0" formatCode="####.00">
                  <c:v>-0.91672316843856205</c:v>
                </c:pt>
                <c:pt idx="1">
                  <c:v>-1.2259753423524056</c:v>
                </c:pt>
                <c:pt idx="2" formatCode="####.00">
                  <c:v>-0.5045695961254264</c:v>
                </c:pt>
                <c:pt idx="3" formatCode="####.00">
                  <c:v>-0.71651754026754</c:v>
                </c:pt>
                <c:pt idx="4">
                  <c:v>-1.3368786483647777</c:v>
                </c:pt>
                <c:pt idx="5" formatCode="####.00">
                  <c:v>-0.64458132679844082</c:v>
                </c:pt>
                <c:pt idx="6" formatCode="####.00">
                  <c:v>-0.8847527207604351</c:v>
                </c:pt>
                <c:pt idx="7" formatCode="####.00">
                  <c:v>-2.1847677057781484E-2</c:v>
                </c:pt>
                <c:pt idx="8" formatCode="####.00">
                  <c:v>-0.9146343050494552</c:v>
                </c:pt>
                <c:pt idx="9">
                  <c:v>-1.1299648619486671</c:v>
                </c:pt>
                <c:pt idx="10">
                  <c:v>-1.1414918239391427</c:v>
                </c:pt>
                <c:pt idx="11" formatCode="####.00">
                  <c:v>-0.39865753034090057</c:v>
                </c:pt>
                <c:pt idx="12" formatCode="####.00">
                  <c:v>6.8730917386791157E-2</c:v>
                </c:pt>
                <c:pt idx="13" formatCode="####.00">
                  <c:v>-0.62363347573919947</c:v>
                </c:pt>
                <c:pt idx="14">
                  <c:v>-1.0466330659735006</c:v>
                </c:pt>
                <c:pt idx="15" formatCode="####.00">
                  <c:v>-0.51731517279907602</c:v>
                </c:pt>
                <c:pt idx="16" formatCode="####.00">
                  <c:v>-0.86588283043242598</c:v>
                </c:pt>
                <c:pt idx="17" formatCode="####.00">
                  <c:v>-0.59814972886121764</c:v>
                </c:pt>
                <c:pt idx="18" formatCode="####.00">
                  <c:v>-0.20801334115026637</c:v>
                </c:pt>
                <c:pt idx="19" formatCode="####.00">
                  <c:v>-0.6966435385662143</c:v>
                </c:pt>
                <c:pt idx="20" formatCode="####.00">
                  <c:v>-0.62015306924732294</c:v>
                </c:pt>
                <c:pt idx="21" formatCode="####.00">
                  <c:v>-0.59032308802575817</c:v>
                </c:pt>
                <c:pt idx="22" formatCode="####.00">
                  <c:v>-0.55898663637408574</c:v>
                </c:pt>
                <c:pt idx="23">
                  <c:v>-1.3140485591079123</c:v>
                </c:pt>
                <c:pt idx="24" formatCode="####.00">
                  <c:v>-0.94638257520426139</c:v>
                </c:pt>
                <c:pt idx="25" formatCode="####.00">
                  <c:v>-0.77363374070004409</c:v>
                </c:pt>
              </c:numCache>
            </c:numRef>
          </c:val>
        </c:ser>
        <c:ser>
          <c:idx val="1"/>
          <c:order val="1"/>
          <c:tx>
            <c:strRef>
              <c:f>Лист1!$C$1</c:f>
              <c:strCache>
                <c:ptCount val="1"/>
                <c:pt idx="0">
                  <c:v>Ряд 2</c:v>
                </c:pt>
              </c:strCache>
            </c:strRef>
          </c:tx>
          <c:invertIfNegative val="0"/>
          <c:dPt>
            <c:idx val="25"/>
            <c:invertIfNegative val="0"/>
            <c:bubble3D val="0"/>
            <c:spPr>
              <a:solidFill>
                <a:schemeClr val="accent6">
                  <a:lumMod val="20000"/>
                  <a:lumOff val="80000"/>
                </a:schemeClr>
              </a:solidFill>
            </c:spPr>
          </c:dPt>
          <c:dLbls>
            <c:dLbl>
              <c:idx val="1"/>
              <c:spPr>
                <a:ln w="19050">
                  <a:solidFill>
                    <a:srgbClr val="00B050"/>
                  </a:solidFill>
                </a:ln>
              </c:spPr>
              <c:txPr>
                <a:bodyPr rot="-5400000" vert="horz"/>
                <a:lstStyle/>
                <a:p>
                  <a:pPr>
                    <a:defRPr/>
                  </a:pPr>
                  <a:endParaRPr lang="uk-UA"/>
                </a:p>
              </c:txPr>
              <c:showLegendKey val="0"/>
              <c:showVal val="1"/>
              <c:showCatName val="0"/>
              <c:showSerName val="0"/>
              <c:showPercent val="0"/>
              <c:showBubbleSize val="0"/>
            </c:dLbl>
            <c:dLbl>
              <c:idx val="4"/>
              <c:spPr>
                <a:ln w="19050">
                  <a:solidFill>
                    <a:srgbClr val="00B050"/>
                  </a:solidFill>
                </a:ln>
              </c:spPr>
              <c:txPr>
                <a:bodyPr rot="-5400000" vert="horz"/>
                <a:lstStyle/>
                <a:p>
                  <a:pPr>
                    <a:defRPr/>
                  </a:pPr>
                  <a:endParaRPr lang="uk-UA"/>
                </a:p>
              </c:txPr>
              <c:showLegendKey val="0"/>
              <c:showVal val="1"/>
              <c:showCatName val="0"/>
              <c:showSerName val="0"/>
              <c:showPercent val="0"/>
              <c:showBubbleSize val="0"/>
            </c:dLbl>
            <c:dLbl>
              <c:idx val="7"/>
              <c:spPr>
                <a:ln w="19050">
                  <a:solidFill>
                    <a:srgbClr val="FF0000"/>
                  </a:solidFill>
                </a:ln>
              </c:spPr>
              <c:txPr>
                <a:bodyPr rot="-5400000" vert="horz"/>
                <a:lstStyle/>
                <a:p>
                  <a:pPr>
                    <a:defRPr/>
                  </a:pPr>
                  <a:endParaRPr lang="uk-UA"/>
                </a:p>
              </c:txPr>
              <c:showLegendKey val="0"/>
              <c:showVal val="1"/>
              <c:showCatName val="0"/>
              <c:showSerName val="0"/>
              <c:showPercent val="0"/>
              <c:showBubbleSize val="0"/>
            </c:dLbl>
            <c:dLbl>
              <c:idx val="12"/>
              <c:spPr>
                <a:ln w="19050">
                  <a:solidFill>
                    <a:srgbClr val="FF0000"/>
                  </a:solidFill>
                </a:ln>
              </c:spPr>
              <c:txPr>
                <a:bodyPr rot="-5400000" vert="horz"/>
                <a:lstStyle/>
                <a:p>
                  <a:pPr>
                    <a:defRPr/>
                  </a:pPr>
                  <a:endParaRPr lang="uk-UA"/>
                </a:p>
              </c:txPr>
              <c:showLegendKey val="0"/>
              <c:showVal val="1"/>
              <c:showCatName val="0"/>
              <c:showSerName val="0"/>
              <c:showPercent val="0"/>
              <c:showBubbleSize val="0"/>
            </c:dLbl>
            <c:dLbl>
              <c:idx val="18"/>
              <c:spPr>
                <a:ln w="19050">
                  <a:solidFill>
                    <a:srgbClr val="FF0000"/>
                  </a:solidFill>
                </a:ln>
              </c:spPr>
              <c:txPr>
                <a:bodyPr rot="-5400000" vert="horz"/>
                <a:lstStyle/>
                <a:p>
                  <a:pPr>
                    <a:defRPr/>
                  </a:pPr>
                  <a:endParaRPr lang="uk-UA"/>
                </a:p>
              </c:txPr>
              <c:showLegendKey val="0"/>
              <c:showVal val="1"/>
              <c:showCatName val="0"/>
              <c:showSerName val="0"/>
              <c:showPercent val="0"/>
              <c:showBubbleSize val="0"/>
            </c:dLbl>
            <c:dLbl>
              <c:idx val="22"/>
              <c:spPr>
                <a:ln w="19050">
                  <a:solidFill>
                    <a:srgbClr val="FF0000"/>
                  </a:solidFill>
                </a:ln>
              </c:spPr>
              <c:txPr>
                <a:bodyPr rot="-5400000" vert="horz"/>
                <a:lstStyle/>
                <a:p>
                  <a:pPr>
                    <a:defRPr/>
                  </a:pPr>
                  <a:endParaRPr lang="uk-UA"/>
                </a:p>
              </c:txPr>
              <c:showLegendKey val="0"/>
              <c:showVal val="1"/>
              <c:showCatName val="0"/>
              <c:showSerName val="0"/>
              <c:showPercent val="0"/>
              <c:showBubbleSize val="0"/>
            </c:dLbl>
            <c:dLbl>
              <c:idx val="24"/>
              <c:spPr>
                <a:ln w="19050">
                  <a:solidFill>
                    <a:srgbClr val="FF0000"/>
                  </a:solidFill>
                </a:ln>
              </c:spPr>
              <c:txPr>
                <a:bodyPr rot="-5400000" vert="horz"/>
                <a:lstStyle/>
                <a:p>
                  <a:pPr>
                    <a:defRPr/>
                  </a:pPr>
                  <a:endParaRPr lang="uk-UA"/>
                </a:p>
              </c:txPr>
              <c:showLegendKey val="0"/>
              <c:showVal val="1"/>
              <c:showCatName val="0"/>
              <c:showSerName val="0"/>
              <c:showPercent val="0"/>
              <c:showBubbleSize val="0"/>
            </c:dLbl>
            <c:txPr>
              <a:bodyPr rot="-5400000" vert="horz"/>
              <a:lstStyle/>
              <a:p>
                <a:pPr>
                  <a:defRPr/>
                </a:pPr>
                <a:endParaRPr lang="uk-UA"/>
              </a:p>
            </c:txPr>
            <c:showLegendKey val="0"/>
            <c:showVal val="1"/>
            <c:showCatName val="0"/>
            <c:showSerName val="0"/>
            <c:showPercent val="0"/>
            <c:showBubbleSize val="0"/>
            <c:showLeaderLines val="0"/>
          </c:dLbls>
          <c:cat>
            <c:strRef>
              <c:f>Лист1!$A$2:$A$27</c:f>
              <c:strCache>
                <c:ptCount val="26"/>
                <c:pt idx="0">
                  <c:v>ЛУГАНСКАЯ</c:v>
                </c:pt>
                <c:pt idx="1">
                  <c:v>ХМЕЛЬНИЦКАЯ</c:v>
                </c:pt>
                <c:pt idx="2">
                  <c:v>ЧЕРНОВИЦКАЯ</c:v>
                </c:pt>
                <c:pt idx="3">
                  <c:v>ТЕРНОПОЛЬСКАЯ</c:v>
                </c:pt>
                <c:pt idx="4">
                  <c:v>ОДЕССКАЯ</c:v>
                </c:pt>
                <c:pt idx="5">
                  <c:v>ХЕРСОНСКАЯ</c:v>
                </c:pt>
                <c:pt idx="6">
                  <c:v>ЖИТОМИРСКАЯ</c:v>
                </c:pt>
                <c:pt idx="7">
                  <c:v>ЗАКАРПАТСКАЯ</c:v>
                </c:pt>
                <c:pt idx="8">
                  <c:v>ЧЕРКАССКАЯ</c:v>
                </c:pt>
                <c:pt idx="9">
                  <c:v>НИКОЛАЕВСКАЯ</c:v>
                </c:pt>
                <c:pt idx="10">
                  <c:v>ХАРЬКОВСКАЯ</c:v>
                </c:pt>
                <c:pt idx="11">
                  <c:v>ЛЬВОВСКАЯ</c:v>
                </c:pt>
                <c:pt idx="12">
                  <c:v>ВОЛЫНСКАЯ</c:v>
                </c:pt>
                <c:pt idx="13">
                  <c:v>КИЕВ</c:v>
                </c:pt>
                <c:pt idx="14">
                  <c:v>КИЕВСКАЯ</c:v>
                </c:pt>
                <c:pt idx="15">
                  <c:v>ЧЕРНИГОВСКАЯ</c:v>
                </c:pt>
                <c:pt idx="16">
                  <c:v>КИРОВОГРАДСКАЯ</c:v>
                </c:pt>
                <c:pt idx="17">
                  <c:v>СУМСКАЯ</c:v>
                </c:pt>
                <c:pt idx="18">
                  <c:v>ПОЛТАВСКАЯ</c:v>
                </c:pt>
                <c:pt idx="19">
                  <c:v>ДНЕПРОПЕТРОВСКАЯ</c:v>
                </c:pt>
                <c:pt idx="20">
                  <c:v>ВИННИЦКАЯ</c:v>
                </c:pt>
                <c:pt idx="21">
                  <c:v>РОВЕНСКАЯ</c:v>
                </c:pt>
                <c:pt idx="22">
                  <c:v>ДОНЕЦКАЯ</c:v>
                </c:pt>
                <c:pt idx="23">
                  <c:v>ЗАПОРОЖСКАЯ</c:v>
                </c:pt>
                <c:pt idx="24">
                  <c:v>ИВАНО-ФРАНКОВСКАЯ</c:v>
                </c:pt>
                <c:pt idx="25">
                  <c:v>Всего</c:v>
                </c:pt>
              </c:strCache>
            </c:strRef>
          </c:cat>
          <c:val>
            <c:numRef>
              <c:f>Лист1!$C$2:$C$27</c:f>
              <c:numCache>
                <c:formatCode>####.00</c:formatCode>
                <c:ptCount val="26"/>
                <c:pt idx="0">
                  <c:v>-9.0768437338834662E-2</c:v>
                </c:pt>
                <c:pt idx="1">
                  <c:v>-9.3666023760514749E-2</c:v>
                </c:pt>
                <c:pt idx="2">
                  <c:v>-0.25445019727933849</c:v>
                </c:pt>
                <c:pt idx="3">
                  <c:v>-0.38478295575208088</c:v>
                </c:pt>
                <c:pt idx="4">
                  <c:v>-0.4528633504929393</c:v>
                </c:pt>
                <c:pt idx="5">
                  <c:v>-0.5466974133051874</c:v>
                </c:pt>
                <c:pt idx="6">
                  <c:v>-0.55585708567997982</c:v>
                </c:pt>
                <c:pt idx="7">
                  <c:v>-0.6205901011569015</c:v>
                </c:pt>
                <c:pt idx="8">
                  <c:v>-0.74554880012884528</c:v>
                </c:pt>
                <c:pt idx="9">
                  <c:v>-0.75633761704825719</c:v>
                </c:pt>
                <c:pt idx="10">
                  <c:v>-0.75775870710277549</c:v>
                </c:pt>
                <c:pt idx="11">
                  <c:v>-0.75786430121769444</c:v>
                </c:pt>
                <c:pt idx="12">
                  <c:v>-0.76433803083549279</c:v>
                </c:pt>
                <c:pt idx="13">
                  <c:v>-0.81693034857119562</c:v>
                </c:pt>
                <c:pt idx="14">
                  <c:v>-0.83801969801242004</c:v>
                </c:pt>
                <c:pt idx="15">
                  <c:v>-0.8427928607340377</c:v>
                </c:pt>
                <c:pt idx="16">
                  <c:v>-0.84468919304248657</c:v>
                </c:pt>
                <c:pt idx="17">
                  <c:v>-0.84642311346082399</c:v>
                </c:pt>
                <c:pt idx="18">
                  <c:v>-0.9608962095252418</c:v>
                </c:pt>
                <c:pt idx="19">
                  <c:v>-0.96419199135291467</c:v>
                </c:pt>
                <c:pt idx="20">
                  <c:v>-0.99524715955146992</c:v>
                </c:pt>
                <c:pt idx="21">
                  <c:v>-1.0802727074798697</c:v>
                </c:pt>
                <c:pt idx="22">
                  <c:v>-1.1368555686737507</c:v>
                </c:pt>
                <c:pt idx="23">
                  <c:v>-1.1978073070660495</c:v>
                </c:pt>
                <c:pt idx="24">
                  <c:v>-1.5539844845644495</c:v>
                </c:pt>
                <c:pt idx="25">
                  <c:v>-0.79722976745976426</c:v>
                </c:pt>
              </c:numCache>
            </c:numRef>
          </c:val>
        </c:ser>
        <c:dLbls>
          <c:showLegendKey val="0"/>
          <c:showVal val="0"/>
          <c:showCatName val="0"/>
          <c:showSerName val="0"/>
          <c:showPercent val="0"/>
          <c:showBubbleSize val="0"/>
        </c:dLbls>
        <c:gapWidth val="150"/>
        <c:axId val="39776640"/>
        <c:axId val="39778176"/>
      </c:barChart>
      <c:catAx>
        <c:axId val="39776640"/>
        <c:scaling>
          <c:orientation val="minMax"/>
        </c:scaling>
        <c:delete val="1"/>
        <c:axPos val="b"/>
        <c:majorGridlines>
          <c:spPr>
            <a:ln>
              <a:solidFill>
                <a:schemeClr val="bg1">
                  <a:lumMod val="75000"/>
                </a:schemeClr>
              </a:solidFill>
              <a:prstDash val="dash"/>
            </a:ln>
          </c:spPr>
        </c:majorGridlines>
        <c:numFmt formatCode="@" sourceLinked="1"/>
        <c:majorTickMark val="out"/>
        <c:minorTickMark val="none"/>
        <c:tickLblPos val="nextTo"/>
        <c:crossAx val="39778176"/>
        <c:crosses val="autoZero"/>
        <c:auto val="1"/>
        <c:lblAlgn val="ctr"/>
        <c:lblOffset val="10"/>
        <c:tickLblSkip val="1"/>
        <c:noMultiLvlLbl val="0"/>
      </c:catAx>
      <c:valAx>
        <c:axId val="39778176"/>
        <c:scaling>
          <c:orientation val="minMax"/>
          <c:max val="0.1"/>
          <c:min val="-1.7"/>
        </c:scaling>
        <c:delete val="0"/>
        <c:axPos val="l"/>
        <c:numFmt formatCode="####.00" sourceLinked="1"/>
        <c:majorTickMark val="out"/>
        <c:minorTickMark val="none"/>
        <c:tickLblPos val="nextTo"/>
        <c:spPr>
          <a:ln>
            <a:solidFill>
              <a:schemeClr val="bg1">
                <a:lumMod val="75000"/>
              </a:schemeClr>
            </a:solidFill>
          </a:ln>
        </c:spPr>
        <c:crossAx val="39776640"/>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Лист1!$B$1</c:f>
              <c:strCache>
                <c:ptCount val="1"/>
                <c:pt idx="0">
                  <c:v>Столбец1</c:v>
                </c:pt>
              </c:strCache>
            </c:strRef>
          </c:tx>
          <c:spPr>
            <a:solidFill>
              <a:schemeClr val="accent6">
                <a:lumMod val="75000"/>
              </a:schemeClr>
            </a:solidFill>
          </c:spPr>
          <c:invertIfNegative val="0"/>
          <c:dPt>
            <c:idx val="1"/>
            <c:invertIfNegative val="0"/>
            <c:bubble3D val="0"/>
          </c:dPt>
          <c:dLbls>
            <c:dLblPos val="outEnd"/>
            <c:showLegendKey val="0"/>
            <c:showVal val="1"/>
            <c:showCatName val="0"/>
            <c:showSerName val="0"/>
            <c:showPercent val="0"/>
            <c:showBubbleSize val="0"/>
            <c:showLeaderLines val="0"/>
          </c:dLbls>
          <c:cat>
            <c:strRef>
              <c:f>Лист1!$A$2:$A$3</c:f>
              <c:strCache>
                <c:ptCount val="2"/>
                <c:pt idx="0">
                  <c:v>Так</c:v>
                </c:pt>
                <c:pt idx="1">
                  <c:v>Ні</c:v>
                </c:pt>
              </c:strCache>
            </c:strRef>
          </c:cat>
          <c:val>
            <c:numRef>
              <c:f>Лист1!$B$2:$B$3</c:f>
              <c:numCache>
                <c:formatCode>0.0</c:formatCode>
                <c:ptCount val="2"/>
                <c:pt idx="0">
                  <c:v>14.596540984132595</c:v>
                </c:pt>
                <c:pt idx="1">
                  <c:v>85.403459015867355</c:v>
                </c:pt>
              </c:numCache>
            </c:numRef>
          </c:val>
        </c:ser>
        <c:ser>
          <c:idx val="1"/>
          <c:order val="1"/>
          <c:tx>
            <c:strRef>
              <c:f>Лист1!$C$1</c:f>
              <c:strCache>
                <c:ptCount val="1"/>
                <c:pt idx="0">
                  <c:v>Столбец2</c:v>
                </c:pt>
              </c:strCache>
            </c:strRef>
          </c:tx>
          <c:invertIfNegative val="0"/>
          <c:dLbls>
            <c:dLbl>
              <c:idx val="0"/>
              <c:spPr>
                <a:ln w="19050">
                  <a:solidFill>
                    <a:srgbClr val="FF0000"/>
                  </a:solidFill>
                </a:ln>
              </c:spPr>
              <c:txPr>
                <a:bodyPr/>
                <a:lstStyle/>
                <a:p>
                  <a:pPr>
                    <a:defRPr/>
                  </a:pPr>
                  <a:endParaRPr lang="uk-UA"/>
                </a:p>
              </c:txPr>
              <c:showLegendKey val="0"/>
              <c:showVal val="1"/>
              <c:showCatName val="0"/>
              <c:showSerName val="0"/>
              <c:showPercent val="0"/>
              <c:showBubbleSize val="0"/>
            </c:dLbl>
            <c:dLbl>
              <c:idx val="1"/>
              <c:spPr>
                <a:ln w="19050">
                  <a:solidFill>
                    <a:srgbClr val="00B050"/>
                  </a:solidFill>
                </a:ln>
              </c:spPr>
              <c:txPr>
                <a:bodyPr/>
                <a:lstStyle/>
                <a:p>
                  <a:pPr>
                    <a:defRPr/>
                  </a:pPr>
                  <a:endParaRPr lang="uk-UA"/>
                </a:p>
              </c:txPr>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Так</c:v>
                </c:pt>
                <c:pt idx="1">
                  <c:v>Ні</c:v>
                </c:pt>
              </c:strCache>
            </c:strRef>
          </c:cat>
          <c:val>
            <c:numRef>
              <c:f>Лист1!$C$2:$C$3</c:f>
              <c:numCache>
                <c:formatCode>###0.0</c:formatCode>
                <c:ptCount val="2"/>
                <c:pt idx="0">
                  <c:v>12.721689961259241</c:v>
                </c:pt>
                <c:pt idx="1">
                  <c:v>87.278310038739875</c:v>
                </c:pt>
              </c:numCache>
            </c:numRef>
          </c:val>
        </c:ser>
        <c:dLbls>
          <c:showLegendKey val="0"/>
          <c:showVal val="0"/>
          <c:showCatName val="0"/>
          <c:showSerName val="0"/>
          <c:showPercent val="0"/>
          <c:showBubbleSize val="0"/>
        </c:dLbls>
        <c:gapWidth val="150"/>
        <c:axId val="39882112"/>
        <c:axId val="39904384"/>
      </c:barChart>
      <c:catAx>
        <c:axId val="39882112"/>
        <c:scaling>
          <c:orientation val="minMax"/>
        </c:scaling>
        <c:delete val="0"/>
        <c:axPos val="b"/>
        <c:majorTickMark val="out"/>
        <c:minorTickMark val="none"/>
        <c:tickLblPos val="nextTo"/>
        <c:crossAx val="39904384"/>
        <c:crosses val="autoZero"/>
        <c:auto val="1"/>
        <c:lblAlgn val="ctr"/>
        <c:lblOffset val="100"/>
        <c:noMultiLvlLbl val="0"/>
      </c:catAx>
      <c:valAx>
        <c:axId val="39904384"/>
        <c:scaling>
          <c:orientation val="minMax"/>
        </c:scaling>
        <c:delete val="0"/>
        <c:axPos val="l"/>
        <c:majorGridlines>
          <c:spPr>
            <a:ln>
              <a:solidFill>
                <a:schemeClr val="bg1">
                  <a:lumMod val="75000"/>
                </a:schemeClr>
              </a:solidFill>
              <a:prstDash val="dash"/>
            </a:ln>
          </c:spPr>
        </c:majorGridlines>
        <c:numFmt formatCode="0.0" sourceLinked="1"/>
        <c:majorTickMark val="out"/>
        <c:minorTickMark val="none"/>
        <c:tickLblPos val="nextTo"/>
        <c:crossAx val="39882112"/>
        <c:crosses val="autoZero"/>
        <c:crossBetween val="between"/>
      </c:valAx>
    </c:plotArea>
    <c:plotVisOnly val="1"/>
    <c:dispBlanksAs val="gap"/>
    <c:showDLblsOverMax val="0"/>
  </c:chart>
  <c:txPr>
    <a:bodyPr/>
    <a:lstStyle/>
    <a:p>
      <a:pPr>
        <a:defRPr sz="1000"/>
      </a:pPr>
      <a:endParaRPr lang="uk-UA"/>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percentStacked"/>
        <c:varyColors val="0"/>
        <c:ser>
          <c:idx val="0"/>
          <c:order val="0"/>
          <c:tx>
            <c:strRef>
              <c:f>Лист1!$B$1</c:f>
              <c:strCache>
                <c:ptCount val="1"/>
                <c:pt idx="0">
                  <c:v>Ряд 1</c:v>
                </c:pt>
              </c:strCache>
            </c:strRef>
          </c:tx>
          <c:invertIfNegative val="0"/>
          <c:dLbls>
            <c:txPr>
              <a:bodyPr/>
              <a:lstStyle/>
              <a:p>
                <a:pPr>
                  <a:defRPr sz="700">
                    <a:solidFill>
                      <a:schemeClr val="bg1"/>
                    </a:solidFill>
                  </a:defRPr>
                </a:pPr>
                <a:endParaRPr lang="uk-UA"/>
              </a:p>
            </c:txPr>
            <c:dLblPos val="ctr"/>
            <c:showLegendKey val="0"/>
            <c:showVal val="1"/>
            <c:showCatName val="0"/>
            <c:showSerName val="0"/>
            <c:showPercent val="0"/>
            <c:showBubbleSize val="0"/>
            <c:showLeaderLines val="0"/>
          </c:dLbls>
          <c:cat>
            <c:strRef>
              <c:f>Лист1!$A$2:$A$11</c:f>
              <c:strCache>
                <c:ptCount val="7"/>
                <c:pt idx="0">
                  <c:v>ЗАГАЛОМ, N=2271</c:v>
                </c:pt>
                <c:pt idx="2">
                  <c:v>ПРОМИСЛОВІСТЬ, N=281</c:v>
                </c:pt>
                <c:pt idx="3">
                  <c:v>ТРАНСПОРТ ТА ЗВ'ЯЗОК, N=100</c:v>
                </c:pt>
                <c:pt idx="4">
                  <c:v>ТОРГІВЛЯ, N=541</c:v>
                </c:pt>
                <c:pt idx="5">
                  <c:v>СІЛЬСЬКЕ ГОСПОДАРСТВО, N=330</c:v>
                </c:pt>
                <c:pt idx="6">
                  <c:v>ІНШЕ, N=1019</c:v>
                </c:pt>
              </c:strCache>
            </c:strRef>
          </c:cat>
          <c:val>
            <c:numRef>
              <c:f>Лист1!$B$2:$B$11</c:f>
              <c:numCache>
                <c:formatCode>General</c:formatCode>
                <c:ptCount val="7"/>
                <c:pt idx="0" formatCode="###0.0">
                  <c:v>12.721689961259241</c:v>
                </c:pt>
                <c:pt idx="2" formatCode="###0.0">
                  <c:v>13.7576481003751</c:v>
                </c:pt>
                <c:pt idx="3" formatCode="###0.0">
                  <c:v>13.52164312794234</c:v>
                </c:pt>
                <c:pt idx="4" formatCode="###0.0">
                  <c:v>13.372287417468048</c:v>
                </c:pt>
                <c:pt idx="5" formatCode="###0.0">
                  <c:v>12.869507634356841</c:v>
                </c:pt>
                <c:pt idx="6" formatCode="###0.0">
                  <c:v>11.816360961216112</c:v>
                </c:pt>
              </c:numCache>
            </c:numRef>
          </c:val>
        </c:ser>
        <c:ser>
          <c:idx val="1"/>
          <c:order val="1"/>
          <c:tx>
            <c:strRef>
              <c:f>Лист1!$C$1</c:f>
              <c:strCache>
                <c:ptCount val="1"/>
                <c:pt idx="0">
                  <c:v>Ряд 2</c:v>
                </c:pt>
              </c:strCache>
            </c:strRef>
          </c:tx>
          <c:invertIfNegative val="0"/>
          <c:cat>
            <c:strRef>
              <c:f>Лист1!$A$2:$A$11</c:f>
              <c:strCache>
                <c:ptCount val="7"/>
                <c:pt idx="0">
                  <c:v>ЗАГАЛОМ, N=2271</c:v>
                </c:pt>
                <c:pt idx="2">
                  <c:v>ПРОМИСЛОВІСТЬ, N=281</c:v>
                </c:pt>
                <c:pt idx="3">
                  <c:v>ТРАНСПОРТ ТА ЗВ'ЯЗОК, N=100</c:v>
                </c:pt>
                <c:pt idx="4">
                  <c:v>ТОРГІВЛЯ, N=541</c:v>
                </c:pt>
                <c:pt idx="5">
                  <c:v>СІЛЬСЬКЕ ГОСПОДАРСТВО, N=330</c:v>
                </c:pt>
                <c:pt idx="6">
                  <c:v>ІНШЕ, N=1019</c:v>
                </c:pt>
              </c:strCache>
            </c:strRef>
          </c:cat>
          <c:val>
            <c:numRef>
              <c:f>Лист1!$C$2:$C$11</c:f>
              <c:numCache>
                <c:formatCode>General</c:formatCode>
                <c:ptCount val="7"/>
                <c:pt idx="0" formatCode="###0.0">
                  <c:v>87.278310038739875</c:v>
                </c:pt>
                <c:pt idx="2" formatCode="###0.0">
                  <c:v>86.242351899624964</c:v>
                </c:pt>
                <c:pt idx="3" formatCode="###0.0">
                  <c:v>86.478356872057688</c:v>
                </c:pt>
                <c:pt idx="4" formatCode="###0.0">
                  <c:v>86.627712582531942</c:v>
                </c:pt>
                <c:pt idx="5" formatCode="###0.0">
                  <c:v>87.130492365643136</c:v>
                </c:pt>
                <c:pt idx="6" formatCode="###0.0">
                  <c:v>88.183639038783696</c:v>
                </c:pt>
              </c:numCache>
            </c:numRef>
          </c:val>
        </c:ser>
        <c:dLbls>
          <c:showLegendKey val="0"/>
          <c:showVal val="0"/>
          <c:showCatName val="0"/>
          <c:showSerName val="0"/>
          <c:showPercent val="0"/>
          <c:showBubbleSize val="0"/>
        </c:dLbls>
        <c:gapWidth val="32"/>
        <c:overlap val="100"/>
        <c:axId val="40295424"/>
        <c:axId val="36766464"/>
      </c:barChart>
      <c:catAx>
        <c:axId val="40295424"/>
        <c:scaling>
          <c:orientation val="maxMin"/>
        </c:scaling>
        <c:delete val="0"/>
        <c:axPos val="l"/>
        <c:majorTickMark val="out"/>
        <c:minorTickMark val="none"/>
        <c:tickLblPos val="nextTo"/>
        <c:txPr>
          <a:bodyPr/>
          <a:lstStyle/>
          <a:p>
            <a:pPr>
              <a:defRPr sz="700"/>
            </a:pPr>
            <a:endParaRPr lang="uk-UA"/>
          </a:p>
        </c:txPr>
        <c:crossAx val="36766464"/>
        <c:crosses val="autoZero"/>
        <c:auto val="1"/>
        <c:lblAlgn val="ctr"/>
        <c:lblOffset val="100"/>
        <c:noMultiLvlLbl val="0"/>
      </c:catAx>
      <c:valAx>
        <c:axId val="36766464"/>
        <c:scaling>
          <c:orientation val="minMax"/>
        </c:scaling>
        <c:delete val="1"/>
        <c:axPos val="t"/>
        <c:numFmt formatCode="0%" sourceLinked="1"/>
        <c:majorTickMark val="out"/>
        <c:minorTickMark val="none"/>
        <c:tickLblPos val="nextTo"/>
        <c:crossAx val="40295424"/>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percentStacked"/>
        <c:varyColors val="0"/>
        <c:ser>
          <c:idx val="0"/>
          <c:order val="0"/>
          <c:tx>
            <c:strRef>
              <c:f>Лист1!$B$1</c:f>
              <c:strCache>
                <c:ptCount val="1"/>
                <c:pt idx="0">
                  <c:v>Ряд 1</c:v>
                </c:pt>
              </c:strCache>
            </c:strRef>
          </c:tx>
          <c:invertIfNegative val="0"/>
          <c:dLbls>
            <c:dLbl>
              <c:idx val="2"/>
              <c:spPr>
                <a:ln w="19050">
                  <a:solidFill>
                    <a:srgbClr val="00B05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dLbl>
              <c:idx val="3"/>
              <c:spPr>
                <a:ln w="19050">
                  <a:solidFill>
                    <a:srgbClr val="00B05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dLbl>
              <c:idx val="25"/>
              <c:spPr>
                <a:ln w="19050">
                  <a:solidFill>
                    <a:srgbClr val="FF000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dLbl>
              <c:idx val="26"/>
              <c:spPr>
                <a:ln w="19050">
                  <a:solidFill>
                    <a:srgbClr val="FF000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spPr>
              <a:ln w="19050">
                <a:noFill/>
              </a:ln>
            </c:spPr>
            <c:txPr>
              <a:bodyPr/>
              <a:lstStyle/>
              <a:p>
                <a:pPr>
                  <a:defRPr sz="700">
                    <a:solidFill>
                      <a:schemeClr val="bg1"/>
                    </a:solidFill>
                  </a:defRPr>
                </a:pPr>
                <a:endParaRPr lang="uk-UA"/>
              </a:p>
            </c:txPr>
            <c:dLblPos val="ctr"/>
            <c:showLegendKey val="0"/>
            <c:showVal val="1"/>
            <c:showCatName val="0"/>
            <c:showSerName val="0"/>
            <c:showPercent val="0"/>
            <c:showBubbleSize val="0"/>
            <c:showLeaderLines val="0"/>
          </c:dLbls>
          <c:cat>
            <c:strRef>
              <c:f>Лист1!$A$2:$A$31</c:f>
              <c:strCache>
                <c:ptCount val="27"/>
                <c:pt idx="0">
                  <c:v>ЗАГАЛОМ, N=2271</c:v>
                </c:pt>
                <c:pt idx="2">
                  <c:v>ЛУГАНСЬКА, N=52</c:v>
                </c:pt>
                <c:pt idx="3">
                  <c:v>ХАРКІВСЬКА, N=148</c:v>
                </c:pt>
                <c:pt idx="4">
                  <c:v>КИЇВСЬКА, N=101</c:v>
                </c:pt>
                <c:pt idx="5">
                  <c:v>ВІННИЦЬКА, N=58</c:v>
                </c:pt>
                <c:pt idx="6">
                  <c:v>М.КИЇВ, N=508</c:v>
                </c:pt>
                <c:pt idx="7">
                  <c:v>КІРОВОГРАДСЬКА, N=52</c:v>
                </c:pt>
                <c:pt idx="8">
                  <c:v>ІВАНО-ФРАНКІВСЬКА, N=50</c:v>
                </c:pt>
                <c:pt idx="9">
                  <c:v>ОДЕСЬКА, N=148</c:v>
                </c:pt>
                <c:pt idx="10">
                  <c:v>ЧЕРНІГІВСЬКА, N=50</c:v>
                </c:pt>
                <c:pt idx="11">
                  <c:v>ХМЕЛЬНИЦЬКА, N=53</c:v>
                </c:pt>
                <c:pt idx="12">
                  <c:v>ЗАПОРІЗЬКА, N=97</c:v>
                </c:pt>
                <c:pt idx="13">
                  <c:v>РІВНЕНСЬКА, N=57</c:v>
                </c:pt>
                <c:pt idx="14">
                  <c:v>ПОЛТАВСЬКА, N=73</c:v>
                </c:pt>
                <c:pt idx="15">
                  <c:v>ВОЛИНСЬКА, N=53</c:v>
                </c:pt>
                <c:pt idx="16">
                  <c:v>ДНІПРОПЕТРОВСЬКА, N=172</c:v>
                </c:pt>
                <c:pt idx="17">
                  <c:v>ЛЬВІВСЬКА, N=118</c:v>
                </c:pt>
                <c:pt idx="18">
                  <c:v>ХЕРСОНСЬКА, N=51</c:v>
                </c:pt>
                <c:pt idx="19">
                  <c:v>ТЕРНОПІЛЬСЬКА, N=50</c:v>
                </c:pt>
                <c:pt idx="20">
                  <c:v>СУМСЬКА, N=50</c:v>
                </c:pt>
                <c:pt idx="21">
                  <c:v>МИКОЛАЇВСЬКА, N=66</c:v>
                </c:pt>
                <c:pt idx="22">
                  <c:v>ЗАКАРПАТСЬКА, N=54</c:v>
                </c:pt>
                <c:pt idx="23">
                  <c:v>ЧЕРКАСЬКА, N=57</c:v>
                </c:pt>
                <c:pt idx="24">
                  <c:v>ЧЕРНІВЕЦЬКА, N=53</c:v>
                </c:pt>
                <c:pt idx="25">
                  <c:v>ЖИТОМИРСЬКА, N=50</c:v>
                </c:pt>
                <c:pt idx="26">
                  <c:v>ДОНЕЦЬКА, N=50</c:v>
                </c:pt>
              </c:strCache>
            </c:strRef>
          </c:cat>
          <c:val>
            <c:numRef>
              <c:f>Лист1!$B$2:$B$31</c:f>
              <c:numCache>
                <c:formatCode>General</c:formatCode>
                <c:ptCount val="27"/>
                <c:pt idx="0" formatCode="###0.0">
                  <c:v>12.721689961259241</c:v>
                </c:pt>
                <c:pt idx="2" formatCode="###0.0">
                  <c:v>35.714781608283417</c:v>
                </c:pt>
                <c:pt idx="3" formatCode="###0.0">
                  <c:v>18.015172018628256</c:v>
                </c:pt>
                <c:pt idx="4" formatCode="###0.0">
                  <c:v>16.916152340606601</c:v>
                </c:pt>
                <c:pt idx="5" formatCode="###0.0">
                  <c:v>14.977131633191817</c:v>
                </c:pt>
                <c:pt idx="6" formatCode="###0.0">
                  <c:v>14.157600948234117</c:v>
                </c:pt>
                <c:pt idx="7" formatCode="###0.0">
                  <c:v>14.049678420935905</c:v>
                </c:pt>
                <c:pt idx="8" formatCode="###0.0">
                  <c:v>13.976141023592675</c:v>
                </c:pt>
                <c:pt idx="9" formatCode="###0.0">
                  <c:v>13.606714542087269</c:v>
                </c:pt>
                <c:pt idx="10" formatCode="###0.0">
                  <c:v>13.434389140271492</c:v>
                </c:pt>
                <c:pt idx="11" formatCode="###0.0">
                  <c:v>13.254887977654967</c:v>
                </c:pt>
                <c:pt idx="12" formatCode="###0.0">
                  <c:v>13.131217960329908</c:v>
                </c:pt>
                <c:pt idx="13" formatCode="###0.0">
                  <c:v>12.370798120611607</c:v>
                </c:pt>
                <c:pt idx="14" formatCode="###0.0">
                  <c:v>11.910325337744698</c:v>
                </c:pt>
                <c:pt idx="15" formatCode="###0.0">
                  <c:v>11.432457036155363</c:v>
                </c:pt>
                <c:pt idx="16" formatCode="###0.0">
                  <c:v>11.227746601588583</c:v>
                </c:pt>
                <c:pt idx="17" formatCode="###0.0">
                  <c:v>11.1488641155387</c:v>
                </c:pt>
                <c:pt idx="18" formatCode="###0.0">
                  <c:v>10.435194958163164</c:v>
                </c:pt>
                <c:pt idx="19" formatCode="###0.0">
                  <c:v>8.8652699501756178</c:v>
                </c:pt>
                <c:pt idx="20" formatCode="###0.0">
                  <c:v>8.7253727644459271</c:v>
                </c:pt>
                <c:pt idx="21" formatCode="###0.0">
                  <c:v>7.639066088287823</c:v>
                </c:pt>
                <c:pt idx="22" formatCode="###0.0">
                  <c:v>7.3695703756432449</c:v>
                </c:pt>
                <c:pt idx="23" formatCode="###0.0">
                  <c:v>6.3901191818328211</c:v>
                </c:pt>
                <c:pt idx="24" formatCode="###0.0">
                  <c:v>5.7219257807300892</c:v>
                </c:pt>
                <c:pt idx="25" formatCode="###0.0">
                  <c:v>4.7385574201663765</c:v>
                </c:pt>
                <c:pt idx="26" formatCode="###0.0">
                  <c:v>3.8651481556137854</c:v>
                </c:pt>
              </c:numCache>
            </c:numRef>
          </c:val>
        </c:ser>
        <c:ser>
          <c:idx val="1"/>
          <c:order val="1"/>
          <c:tx>
            <c:strRef>
              <c:f>Лист1!$C$1</c:f>
              <c:strCache>
                <c:ptCount val="1"/>
                <c:pt idx="0">
                  <c:v>Ряд 2</c:v>
                </c:pt>
              </c:strCache>
            </c:strRef>
          </c:tx>
          <c:invertIfNegative val="0"/>
          <c:cat>
            <c:strRef>
              <c:f>Лист1!$A$2:$A$31</c:f>
              <c:strCache>
                <c:ptCount val="27"/>
                <c:pt idx="0">
                  <c:v>ЗАГАЛОМ, N=2271</c:v>
                </c:pt>
                <c:pt idx="2">
                  <c:v>ЛУГАНСЬКА, N=52</c:v>
                </c:pt>
                <c:pt idx="3">
                  <c:v>ХАРКІВСЬКА, N=148</c:v>
                </c:pt>
                <c:pt idx="4">
                  <c:v>КИЇВСЬКА, N=101</c:v>
                </c:pt>
                <c:pt idx="5">
                  <c:v>ВІННИЦЬКА, N=58</c:v>
                </c:pt>
                <c:pt idx="6">
                  <c:v>М.КИЇВ, N=508</c:v>
                </c:pt>
                <c:pt idx="7">
                  <c:v>КІРОВОГРАДСЬКА, N=52</c:v>
                </c:pt>
                <c:pt idx="8">
                  <c:v>ІВАНО-ФРАНКІВСЬКА, N=50</c:v>
                </c:pt>
                <c:pt idx="9">
                  <c:v>ОДЕСЬКА, N=148</c:v>
                </c:pt>
                <c:pt idx="10">
                  <c:v>ЧЕРНІГІВСЬКА, N=50</c:v>
                </c:pt>
                <c:pt idx="11">
                  <c:v>ХМЕЛЬНИЦЬКА, N=53</c:v>
                </c:pt>
                <c:pt idx="12">
                  <c:v>ЗАПОРІЗЬКА, N=97</c:v>
                </c:pt>
                <c:pt idx="13">
                  <c:v>РІВНЕНСЬКА, N=57</c:v>
                </c:pt>
                <c:pt idx="14">
                  <c:v>ПОЛТАВСЬКА, N=73</c:v>
                </c:pt>
                <c:pt idx="15">
                  <c:v>ВОЛИНСЬКА, N=53</c:v>
                </c:pt>
                <c:pt idx="16">
                  <c:v>ДНІПРОПЕТРОВСЬКА, N=172</c:v>
                </c:pt>
                <c:pt idx="17">
                  <c:v>ЛЬВІВСЬКА, N=118</c:v>
                </c:pt>
                <c:pt idx="18">
                  <c:v>ХЕРСОНСЬКА, N=51</c:v>
                </c:pt>
                <c:pt idx="19">
                  <c:v>ТЕРНОПІЛЬСЬКА, N=50</c:v>
                </c:pt>
                <c:pt idx="20">
                  <c:v>СУМСЬКА, N=50</c:v>
                </c:pt>
                <c:pt idx="21">
                  <c:v>МИКОЛАЇВСЬКА, N=66</c:v>
                </c:pt>
                <c:pt idx="22">
                  <c:v>ЗАКАРПАТСЬКА, N=54</c:v>
                </c:pt>
                <c:pt idx="23">
                  <c:v>ЧЕРКАСЬКА, N=57</c:v>
                </c:pt>
                <c:pt idx="24">
                  <c:v>ЧЕРНІВЕЦЬКА, N=53</c:v>
                </c:pt>
                <c:pt idx="25">
                  <c:v>ЖИТОМИРСЬКА, N=50</c:v>
                </c:pt>
                <c:pt idx="26">
                  <c:v>ДОНЕЦЬКА, N=50</c:v>
                </c:pt>
              </c:strCache>
            </c:strRef>
          </c:cat>
          <c:val>
            <c:numRef>
              <c:f>Лист1!$C$2:$C$31</c:f>
              <c:numCache>
                <c:formatCode>General</c:formatCode>
                <c:ptCount val="27"/>
                <c:pt idx="0">
                  <c:v>87.278310038740756</c:v>
                </c:pt>
                <c:pt idx="2">
                  <c:v>64.285218391716583</c:v>
                </c:pt>
                <c:pt idx="3">
                  <c:v>81.984827981371751</c:v>
                </c:pt>
                <c:pt idx="4">
                  <c:v>83.083847659393399</c:v>
                </c:pt>
                <c:pt idx="5">
                  <c:v>85.022868366808183</c:v>
                </c:pt>
                <c:pt idx="6">
                  <c:v>85.842399051765881</c:v>
                </c:pt>
                <c:pt idx="7">
                  <c:v>85.950321579064095</c:v>
                </c:pt>
                <c:pt idx="8">
                  <c:v>86.023858976407325</c:v>
                </c:pt>
                <c:pt idx="9">
                  <c:v>86.393285457912725</c:v>
                </c:pt>
                <c:pt idx="10">
                  <c:v>86.565610859728508</c:v>
                </c:pt>
                <c:pt idx="11">
                  <c:v>86.74511202234504</c:v>
                </c:pt>
                <c:pt idx="12">
                  <c:v>86.868782039670094</c:v>
                </c:pt>
                <c:pt idx="13">
                  <c:v>87.62920187938839</c:v>
                </c:pt>
                <c:pt idx="14">
                  <c:v>88.089674662255305</c:v>
                </c:pt>
                <c:pt idx="15">
                  <c:v>88.56754296384463</c:v>
                </c:pt>
                <c:pt idx="16">
                  <c:v>88.772253398411422</c:v>
                </c:pt>
                <c:pt idx="17">
                  <c:v>88.8511358844613</c:v>
                </c:pt>
                <c:pt idx="18">
                  <c:v>89.564805041836834</c:v>
                </c:pt>
                <c:pt idx="19">
                  <c:v>91.134730049824384</c:v>
                </c:pt>
                <c:pt idx="20">
                  <c:v>91.274627235554078</c:v>
                </c:pt>
                <c:pt idx="21">
                  <c:v>92.360933911712181</c:v>
                </c:pt>
                <c:pt idx="22">
                  <c:v>92.630429624356751</c:v>
                </c:pt>
                <c:pt idx="23">
                  <c:v>93.609880818167184</c:v>
                </c:pt>
                <c:pt idx="24">
                  <c:v>94.278074219269911</c:v>
                </c:pt>
                <c:pt idx="25">
                  <c:v>95.261442579833627</c:v>
                </c:pt>
                <c:pt idx="26">
                  <c:v>96.134851844386219</c:v>
                </c:pt>
              </c:numCache>
            </c:numRef>
          </c:val>
        </c:ser>
        <c:dLbls>
          <c:showLegendKey val="0"/>
          <c:showVal val="0"/>
          <c:showCatName val="0"/>
          <c:showSerName val="0"/>
          <c:showPercent val="0"/>
          <c:showBubbleSize val="0"/>
        </c:dLbls>
        <c:gapWidth val="32"/>
        <c:overlap val="100"/>
        <c:axId val="40701312"/>
        <c:axId val="40707200"/>
      </c:barChart>
      <c:catAx>
        <c:axId val="40701312"/>
        <c:scaling>
          <c:orientation val="maxMin"/>
        </c:scaling>
        <c:delete val="0"/>
        <c:axPos val="l"/>
        <c:majorTickMark val="out"/>
        <c:minorTickMark val="none"/>
        <c:tickLblPos val="nextTo"/>
        <c:txPr>
          <a:bodyPr/>
          <a:lstStyle/>
          <a:p>
            <a:pPr>
              <a:defRPr sz="700"/>
            </a:pPr>
            <a:endParaRPr lang="uk-UA"/>
          </a:p>
        </c:txPr>
        <c:crossAx val="40707200"/>
        <c:crosses val="autoZero"/>
        <c:auto val="1"/>
        <c:lblAlgn val="ctr"/>
        <c:lblOffset val="100"/>
        <c:noMultiLvlLbl val="0"/>
      </c:catAx>
      <c:valAx>
        <c:axId val="40707200"/>
        <c:scaling>
          <c:orientation val="minMax"/>
        </c:scaling>
        <c:delete val="1"/>
        <c:axPos val="t"/>
        <c:numFmt formatCode="0%" sourceLinked="1"/>
        <c:majorTickMark val="out"/>
        <c:minorTickMark val="none"/>
        <c:tickLblPos val="nextTo"/>
        <c:crossAx val="40701312"/>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clustered"/>
        <c:varyColors val="0"/>
        <c:ser>
          <c:idx val="0"/>
          <c:order val="0"/>
          <c:tx>
            <c:strRef>
              <c:f>Лист1!$B$1</c:f>
              <c:strCache>
                <c:ptCount val="1"/>
                <c:pt idx="0">
                  <c:v>Ряд 1</c:v>
                </c:pt>
              </c:strCache>
            </c:strRef>
          </c:tx>
          <c:invertIfNegative val="0"/>
          <c:dLbls>
            <c:txPr>
              <a:bodyPr/>
              <a:lstStyle/>
              <a:p>
                <a:pPr>
                  <a:defRPr sz="800">
                    <a:solidFill>
                      <a:schemeClr val="tx1"/>
                    </a:solidFill>
                  </a:defRPr>
                </a:pPr>
                <a:endParaRPr lang="uk-UA"/>
              </a:p>
            </c:txPr>
            <c:dLblPos val="outEnd"/>
            <c:showLegendKey val="0"/>
            <c:showVal val="1"/>
            <c:showCatName val="0"/>
            <c:showSerName val="0"/>
            <c:showPercent val="0"/>
            <c:showBubbleSize val="0"/>
            <c:showLeaderLines val="0"/>
          </c:dLbls>
          <c:cat>
            <c:strRef>
              <c:f>Лист1!$A$2:$A$11</c:f>
              <c:strCache>
                <c:ptCount val="7"/>
                <c:pt idx="0">
                  <c:v>ЗАГАЛОМ</c:v>
                </c:pt>
                <c:pt idx="2">
                  <c:v>ПРОМИСЛОВІСТЬ</c:v>
                </c:pt>
                <c:pt idx="3">
                  <c:v>ТРАНСПОРТ ТА ЗВ'ЯЗОК</c:v>
                </c:pt>
                <c:pt idx="4">
                  <c:v>ТОРГІВЛЯ</c:v>
                </c:pt>
                <c:pt idx="5">
                  <c:v>СІЛЬСЬКЕ ГОСПОДАРСТВО</c:v>
                </c:pt>
                <c:pt idx="6">
                  <c:v>ІНШЕ</c:v>
                </c:pt>
              </c:strCache>
            </c:strRef>
          </c:cat>
          <c:val>
            <c:numRef>
              <c:f>Лист1!$B$2:$B$11</c:f>
              <c:numCache>
                <c:formatCode>General</c:formatCode>
                <c:ptCount val="7"/>
                <c:pt idx="0" formatCode="###0.0">
                  <c:v>14.596540984132595</c:v>
                </c:pt>
                <c:pt idx="2" formatCode="###0.0">
                  <c:v>13.323042369750635</c:v>
                </c:pt>
                <c:pt idx="3" formatCode="###0.0">
                  <c:v>18.506984896669724</c:v>
                </c:pt>
                <c:pt idx="4" formatCode="###0.0">
                  <c:v>14.315215517213606</c:v>
                </c:pt>
                <c:pt idx="5" formatCode="###0.0">
                  <c:v>14.392423569248434</c:v>
                </c:pt>
                <c:pt idx="6" formatCode="###0.0">
                  <c:v>14.934119640354767</c:v>
                </c:pt>
              </c:numCache>
            </c:numRef>
          </c:val>
        </c:ser>
        <c:ser>
          <c:idx val="1"/>
          <c:order val="1"/>
          <c:tx>
            <c:strRef>
              <c:f>Лист1!$C$1</c:f>
              <c:strCache>
                <c:ptCount val="1"/>
                <c:pt idx="0">
                  <c:v>Ряд 2</c:v>
                </c:pt>
              </c:strCache>
            </c:strRef>
          </c:tx>
          <c:invertIfNegative val="0"/>
          <c:dLbls>
            <c:showLegendKey val="0"/>
            <c:showVal val="1"/>
            <c:showCatName val="0"/>
            <c:showSerName val="0"/>
            <c:showPercent val="0"/>
            <c:showBubbleSize val="0"/>
            <c:showLeaderLines val="0"/>
          </c:dLbls>
          <c:cat>
            <c:strRef>
              <c:f>Лист1!$A$2:$A$11</c:f>
              <c:strCache>
                <c:ptCount val="7"/>
                <c:pt idx="0">
                  <c:v>ЗАГАЛОМ</c:v>
                </c:pt>
                <c:pt idx="2">
                  <c:v>ПРОМИСЛОВІСТЬ</c:v>
                </c:pt>
                <c:pt idx="3">
                  <c:v>ТРАНСПОРТ ТА ЗВ'ЯЗОК</c:v>
                </c:pt>
                <c:pt idx="4">
                  <c:v>ТОРГІВЛЯ</c:v>
                </c:pt>
                <c:pt idx="5">
                  <c:v>СІЛЬСЬКЕ ГОСПОДАРСТВО</c:v>
                </c:pt>
                <c:pt idx="6">
                  <c:v>ІНШЕ</c:v>
                </c:pt>
              </c:strCache>
            </c:strRef>
          </c:cat>
          <c:val>
            <c:numRef>
              <c:f>Лист1!$C$2:$C$11</c:f>
              <c:numCache>
                <c:formatCode>General</c:formatCode>
                <c:ptCount val="7"/>
                <c:pt idx="0" formatCode="###0.0">
                  <c:v>12.721689961259241</c:v>
                </c:pt>
                <c:pt idx="2" formatCode="###0.0">
                  <c:v>13.7576481003751</c:v>
                </c:pt>
                <c:pt idx="3" formatCode="###0.0">
                  <c:v>13.52164312794234</c:v>
                </c:pt>
                <c:pt idx="4" formatCode="###0.0">
                  <c:v>13.372287417468048</c:v>
                </c:pt>
                <c:pt idx="5" formatCode="###0.0">
                  <c:v>12.869507634356841</c:v>
                </c:pt>
                <c:pt idx="6" formatCode="###0.0">
                  <c:v>11.816360961216112</c:v>
                </c:pt>
              </c:numCache>
            </c:numRef>
          </c:val>
        </c:ser>
        <c:dLbls>
          <c:showLegendKey val="0"/>
          <c:showVal val="0"/>
          <c:showCatName val="0"/>
          <c:showSerName val="0"/>
          <c:showPercent val="0"/>
          <c:showBubbleSize val="0"/>
        </c:dLbls>
        <c:gapWidth val="32"/>
        <c:axId val="41124608"/>
        <c:axId val="41126144"/>
      </c:barChart>
      <c:catAx>
        <c:axId val="41124608"/>
        <c:scaling>
          <c:orientation val="maxMin"/>
        </c:scaling>
        <c:delete val="0"/>
        <c:axPos val="l"/>
        <c:majorTickMark val="out"/>
        <c:minorTickMark val="none"/>
        <c:tickLblPos val="nextTo"/>
        <c:txPr>
          <a:bodyPr/>
          <a:lstStyle/>
          <a:p>
            <a:pPr>
              <a:defRPr sz="700"/>
            </a:pPr>
            <a:endParaRPr lang="uk-UA"/>
          </a:p>
        </c:txPr>
        <c:crossAx val="41126144"/>
        <c:crosses val="autoZero"/>
        <c:auto val="1"/>
        <c:lblAlgn val="ctr"/>
        <c:lblOffset val="100"/>
        <c:noMultiLvlLbl val="0"/>
      </c:catAx>
      <c:valAx>
        <c:axId val="41126144"/>
        <c:scaling>
          <c:orientation val="minMax"/>
          <c:max val="20"/>
        </c:scaling>
        <c:delete val="1"/>
        <c:axPos val="t"/>
        <c:numFmt formatCode="###0.0" sourceLinked="1"/>
        <c:majorTickMark val="out"/>
        <c:minorTickMark val="none"/>
        <c:tickLblPos val="nextTo"/>
        <c:crossAx val="41124608"/>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15936725398114474"/>
          <c:y val="6.7925135803472789E-3"/>
          <c:w val="0.82419029459882542"/>
          <c:h val="0.95584866172774263"/>
        </c:manualLayout>
      </c:layout>
      <c:barChart>
        <c:barDir val="bar"/>
        <c:grouping val="clustered"/>
        <c:varyColors val="0"/>
        <c:ser>
          <c:idx val="0"/>
          <c:order val="0"/>
          <c:tx>
            <c:strRef>
              <c:f>Лист1!$B$1</c:f>
              <c:strCache>
                <c:ptCount val="1"/>
                <c:pt idx="0">
                  <c:v>Ряд 1</c:v>
                </c:pt>
              </c:strCache>
            </c:strRef>
          </c:tx>
          <c:invertIfNegative val="0"/>
          <c:dLbls>
            <c:spPr>
              <a:ln w="19050">
                <a:noFill/>
              </a:ln>
            </c:spPr>
            <c:txPr>
              <a:bodyPr/>
              <a:lstStyle/>
              <a:p>
                <a:pPr>
                  <a:defRPr sz="600">
                    <a:solidFill>
                      <a:schemeClr val="tx1"/>
                    </a:solidFill>
                  </a:defRPr>
                </a:pPr>
                <a:endParaRPr lang="uk-UA"/>
              </a:p>
            </c:txPr>
            <c:dLblPos val="outEnd"/>
            <c:showLegendKey val="0"/>
            <c:showVal val="1"/>
            <c:showCatName val="0"/>
            <c:showSerName val="0"/>
            <c:showPercent val="0"/>
            <c:showBubbleSize val="0"/>
            <c:showLeaderLines val="0"/>
          </c:dLbls>
          <c:cat>
            <c:strRef>
              <c:f>Лист1!$A$2:$A$31</c:f>
              <c:strCache>
                <c:ptCount val="27"/>
                <c:pt idx="0">
                  <c:v>ЗАГАЛОМ</c:v>
                </c:pt>
                <c:pt idx="2">
                  <c:v>ЛУГАНСЬКА</c:v>
                </c:pt>
                <c:pt idx="3">
                  <c:v>ХАРКІВСЬКА</c:v>
                </c:pt>
                <c:pt idx="4">
                  <c:v>КИЇВСЬКА</c:v>
                </c:pt>
                <c:pt idx="5">
                  <c:v>ВІННИЦЬКА</c:v>
                </c:pt>
                <c:pt idx="6">
                  <c:v>М.КИЇВ</c:v>
                </c:pt>
                <c:pt idx="7">
                  <c:v>КІРОВОГРАДСЬКА</c:v>
                </c:pt>
                <c:pt idx="8">
                  <c:v>ІВАНО-ФРАНКІВСЬКА</c:v>
                </c:pt>
                <c:pt idx="9">
                  <c:v>ОДЕСЬКА</c:v>
                </c:pt>
                <c:pt idx="10">
                  <c:v>ЧЕРНІГІВСЬКА</c:v>
                </c:pt>
                <c:pt idx="11">
                  <c:v>ХМЕЛЬНИЦЬКА</c:v>
                </c:pt>
                <c:pt idx="12">
                  <c:v>ЗАПОРІЗЬКА</c:v>
                </c:pt>
                <c:pt idx="13">
                  <c:v>РІВНЕНСЬКА</c:v>
                </c:pt>
                <c:pt idx="14">
                  <c:v>ПОЛТАВСЬКА</c:v>
                </c:pt>
                <c:pt idx="15">
                  <c:v>ВОЛИНСЬКА</c:v>
                </c:pt>
                <c:pt idx="16">
                  <c:v>ДНІПРОПЕТРОВСЬКА</c:v>
                </c:pt>
                <c:pt idx="17">
                  <c:v>ЛЬВІВСЬКА</c:v>
                </c:pt>
                <c:pt idx="18">
                  <c:v>ХЕРСОНСЬКА</c:v>
                </c:pt>
                <c:pt idx="19">
                  <c:v>ТЕРНОПІЛЬСЬКА</c:v>
                </c:pt>
                <c:pt idx="20">
                  <c:v>СУМСЬКА</c:v>
                </c:pt>
                <c:pt idx="21">
                  <c:v>МИКОЛАЇВСЬКА</c:v>
                </c:pt>
                <c:pt idx="22">
                  <c:v>ЗАКАРПАТСЬКА</c:v>
                </c:pt>
                <c:pt idx="23">
                  <c:v>ЧЕРКАСЬКА</c:v>
                </c:pt>
                <c:pt idx="24">
                  <c:v>ЧЕРНІВЕЦЬКА</c:v>
                </c:pt>
                <c:pt idx="25">
                  <c:v>ЖИТОМИРСЬКА</c:v>
                </c:pt>
                <c:pt idx="26">
                  <c:v>ДОНЕЦЬКА</c:v>
                </c:pt>
              </c:strCache>
            </c:strRef>
          </c:cat>
          <c:val>
            <c:numRef>
              <c:f>Лист1!$B$2:$B$31</c:f>
              <c:numCache>
                <c:formatCode>General</c:formatCode>
                <c:ptCount val="27"/>
                <c:pt idx="0" formatCode="###0.0">
                  <c:v>14.596540984132595</c:v>
                </c:pt>
                <c:pt idx="2" formatCode="###0.0">
                  <c:v>19.845456353511263</c:v>
                </c:pt>
                <c:pt idx="3" formatCode="###0.0">
                  <c:v>18.835975111537145</c:v>
                </c:pt>
                <c:pt idx="4" formatCode="###0.0">
                  <c:v>24.064999827775825</c:v>
                </c:pt>
                <c:pt idx="5" formatCode="###0.0">
                  <c:v>20.579092142565099</c:v>
                </c:pt>
                <c:pt idx="6" formatCode="###0.0">
                  <c:v>13.982302801941406</c:v>
                </c:pt>
                <c:pt idx="7" formatCode="###0.0">
                  <c:v>15.533971763728857</c:v>
                </c:pt>
                <c:pt idx="8" formatCode="###0.0">
                  <c:v>11.890745664008101</c:v>
                </c:pt>
                <c:pt idx="9" formatCode="###0.0">
                  <c:v>19.386812885090553</c:v>
                </c:pt>
                <c:pt idx="10" formatCode="###0.0">
                  <c:v>11.60373068843759</c:v>
                </c:pt>
                <c:pt idx="11" formatCode="###0.0">
                  <c:v>14.07736543792147</c:v>
                </c:pt>
                <c:pt idx="12" formatCode="###0.0">
                  <c:v>15.728007263684258</c:v>
                </c:pt>
                <c:pt idx="13" formatCode="###0.0">
                  <c:v>13.053561185026187</c:v>
                </c:pt>
                <c:pt idx="14" formatCode="###0.0">
                  <c:v>7.6429545845932019</c:v>
                </c:pt>
                <c:pt idx="15" formatCode="###0.0">
                  <c:v>8.4562851853251146</c:v>
                </c:pt>
                <c:pt idx="16" formatCode="###0.0">
                  <c:v>12.308502510473724</c:v>
                </c:pt>
                <c:pt idx="17" formatCode="###0.0">
                  <c:v>12.576178277530996</c:v>
                </c:pt>
                <c:pt idx="18" formatCode="###0.0">
                  <c:v>9.7605060108978137</c:v>
                </c:pt>
                <c:pt idx="19" formatCode="###0.0">
                  <c:v>12.419476294476286</c:v>
                </c:pt>
                <c:pt idx="20" formatCode="###0.0">
                  <c:v>15.097424333716766</c:v>
                </c:pt>
                <c:pt idx="21" formatCode="###0.0">
                  <c:v>19.312653158807002</c:v>
                </c:pt>
                <c:pt idx="22" formatCode="###0.0">
                  <c:v>15.768656895691135</c:v>
                </c:pt>
                <c:pt idx="23" formatCode="###0.0">
                  <c:v>6.2579013906447596</c:v>
                </c:pt>
                <c:pt idx="24" formatCode="###0.0">
                  <c:v>8.7509682467925547</c:v>
                </c:pt>
                <c:pt idx="25" formatCode="###0.0">
                  <c:v>7.6279561004729697</c:v>
                </c:pt>
                <c:pt idx="26" formatCode="###0.0">
                  <c:v>11.833700633154933</c:v>
                </c:pt>
              </c:numCache>
            </c:numRef>
          </c:val>
        </c:ser>
        <c:ser>
          <c:idx val="1"/>
          <c:order val="1"/>
          <c:tx>
            <c:strRef>
              <c:f>Лист1!$C$1</c:f>
              <c:strCache>
                <c:ptCount val="1"/>
                <c:pt idx="0">
                  <c:v>Ряд 2</c:v>
                </c:pt>
              </c:strCache>
            </c:strRef>
          </c:tx>
          <c:invertIfNegative val="0"/>
          <c:dLbls>
            <c:txPr>
              <a:bodyPr/>
              <a:lstStyle/>
              <a:p>
                <a:pPr>
                  <a:defRPr sz="600"/>
                </a:pPr>
                <a:endParaRPr lang="uk-UA"/>
              </a:p>
            </c:txPr>
            <c:showLegendKey val="0"/>
            <c:showVal val="1"/>
            <c:showCatName val="0"/>
            <c:showSerName val="0"/>
            <c:showPercent val="0"/>
            <c:showBubbleSize val="0"/>
            <c:showLeaderLines val="0"/>
          </c:dLbls>
          <c:cat>
            <c:strRef>
              <c:f>Лист1!$A$2:$A$31</c:f>
              <c:strCache>
                <c:ptCount val="27"/>
                <c:pt idx="0">
                  <c:v>ЗАГАЛОМ</c:v>
                </c:pt>
                <c:pt idx="2">
                  <c:v>ЛУГАНСЬКА</c:v>
                </c:pt>
                <c:pt idx="3">
                  <c:v>ХАРКІВСЬКА</c:v>
                </c:pt>
                <c:pt idx="4">
                  <c:v>КИЇВСЬКА</c:v>
                </c:pt>
                <c:pt idx="5">
                  <c:v>ВІННИЦЬКА</c:v>
                </c:pt>
                <c:pt idx="6">
                  <c:v>М.КИЇВ</c:v>
                </c:pt>
                <c:pt idx="7">
                  <c:v>КІРОВОГРАДСЬКА</c:v>
                </c:pt>
                <c:pt idx="8">
                  <c:v>ІВАНО-ФРАНКІВСЬКА</c:v>
                </c:pt>
                <c:pt idx="9">
                  <c:v>ОДЕСЬКА</c:v>
                </c:pt>
                <c:pt idx="10">
                  <c:v>ЧЕРНІГІВСЬКА</c:v>
                </c:pt>
                <c:pt idx="11">
                  <c:v>ХМЕЛЬНИЦЬКА</c:v>
                </c:pt>
                <c:pt idx="12">
                  <c:v>ЗАПОРІЗЬКА</c:v>
                </c:pt>
                <c:pt idx="13">
                  <c:v>РІВНЕНСЬКА</c:v>
                </c:pt>
                <c:pt idx="14">
                  <c:v>ПОЛТАВСЬКА</c:v>
                </c:pt>
                <c:pt idx="15">
                  <c:v>ВОЛИНСЬКА</c:v>
                </c:pt>
                <c:pt idx="16">
                  <c:v>ДНІПРОПЕТРОВСЬКА</c:v>
                </c:pt>
                <c:pt idx="17">
                  <c:v>ЛЬВІВСЬКА</c:v>
                </c:pt>
                <c:pt idx="18">
                  <c:v>ХЕРСОНСЬКА</c:v>
                </c:pt>
                <c:pt idx="19">
                  <c:v>ТЕРНОПІЛЬСЬКА</c:v>
                </c:pt>
                <c:pt idx="20">
                  <c:v>СУМСЬКА</c:v>
                </c:pt>
                <c:pt idx="21">
                  <c:v>МИКОЛАЇВСЬКА</c:v>
                </c:pt>
                <c:pt idx="22">
                  <c:v>ЗАКАРПАТСЬКА</c:v>
                </c:pt>
                <c:pt idx="23">
                  <c:v>ЧЕРКАСЬКА</c:v>
                </c:pt>
                <c:pt idx="24">
                  <c:v>ЧЕРНІВЕЦЬКА</c:v>
                </c:pt>
                <c:pt idx="25">
                  <c:v>ЖИТОМИРСЬКА</c:v>
                </c:pt>
                <c:pt idx="26">
                  <c:v>ДОНЕЦЬКА</c:v>
                </c:pt>
              </c:strCache>
            </c:strRef>
          </c:cat>
          <c:val>
            <c:numRef>
              <c:f>Лист1!$C$2:$C$31</c:f>
              <c:numCache>
                <c:formatCode>General</c:formatCode>
                <c:ptCount val="27"/>
                <c:pt idx="0" formatCode="###0.0">
                  <c:v>12.721689961259241</c:v>
                </c:pt>
                <c:pt idx="2" formatCode="###0.0">
                  <c:v>35.714781608283417</c:v>
                </c:pt>
                <c:pt idx="3" formatCode="###0.0">
                  <c:v>18.015172018628256</c:v>
                </c:pt>
                <c:pt idx="4" formatCode="###0.0">
                  <c:v>16.916152340606601</c:v>
                </c:pt>
                <c:pt idx="5" formatCode="###0.0">
                  <c:v>14.977131633191817</c:v>
                </c:pt>
                <c:pt idx="6" formatCode="###0.0">
                  <c:v>14.157600948234117</c:v>
                </c:pt>
                <c:pt idx="7" formatCode="###0.0">
                  <c:v>14.049678420935905</c:v>
                </c:pt>
                <c:pt idx="8" formatCode="###0.0">
                  <c:v>13.976141023592675</c:v>
                </c:pt>
                <c:pt idx="9" formatCode="###0.0">
                  <c:v>13.606714542087269</c:v>
                </c:pt>
                <c:pt idx="10" formatCode="###0.0">
                  <c:v>13.434389140271492</c:v>
                </c:pt>
                <c:pt idx="11" formatCode="###0.0">
                  <c:v>13.254887977654967</c:v>
                </c:pt>
                <c:pt idx="12" formatCode="###0.0">
                  <c:v>13.131217960329908</c:v>
                </c:pt>
                <c:pt idx="13" formatCode="###0.0">
                  <c:v>12.370798120611607</c:v>
                </c:pt>
                <c:pt idx="14" formatCode="###0.0">
                  <c:v>11.910325337744698</c:v>
                </c:pt>
                <c:pt idx="15" formatCode="###0.0">
                  <c:v>11.432457036155363</c:v>
                </c:pt>
                <c:pt idx="16" formatCode="###0.0">
                  <c:v>11.227746601588583</c:v>
                </c:pt>
                <c:pt idx="17" formatCode="###0.0">
                  <c:v>11.1488641155387</c:v>
                </c:pt>
                <c:pt idx="18" formatCode="###0.0">
                  <c:v>10.435194958163164</c:v>
                </c:pt>
                <c:pt idx="19" formatCode="###0.0">
                  <c:v>8.8652699501756178</c:v>
                </c:pt>
                <c:pt idx="20" formatCode="###0.0">
                  <c:v>8.7253727644459271</c:v>
                </c:pt>
                <c:pt idx="21" formatCode="###0.0">
                  <c:v>7.639066088287823</c:v>
                </c:pt>
                <c:pt idx="22" formatCode="###0.0">
                  <c:v>7.3695703756432449</c:v>
                </c:pt>
                <c:pt idx="23" formatCode="###0.0">
                  <c:v>6.3901191818328211</c:v>
                </c:pt>
                <c:pt idx="24" formatCode="###0.0">
                  <c:v>5.7219257807300892</c:v>
                </c:pt>
                <c:pt idx="25" formatCode="###0.0">
                  <c:v>4.7385574201663765</c:v>
                </c:pt>
                <c:pt idx="26" formatCode="###0.0">
                  <c:v>3.8651481556137854</c:v>
                </c:pt>
              </c:numCache>
            </c:numRef>
          </c:val>
        </c:ser>
        <c:dLbls>
          <c:showLegendKey val="0"/>
          <c:showVal val="0"/>
          <c:showCatName val="0"/>
          <c:showSerName val="0"/>
          <c:showPercent val="0"/>
          <c:showBubbleSize val="0"/>
        </c:dLbls>
        <c:gapWidth val="32"/>
        <c:axId val="71206016"/>
        <c:axId val="71207552"/>
      </c:barChart>
      <c:catAx>
        <c:axId val="71206016"/>
        <c:scaling>
          <c:orientation val="maxMin"/>
        </c:scaling>
        <c:delete val="0"/>
        <c:axPos val="l"/>
        <c:majorTickMark val="out"/>
        <c:minorTickMark val="none"/>
        <c:tickLblPos val="nextTo"/>
        <c:txPr>
          <a:bodyPr/>
          <a:lstStyle/>
          <a:p>
            <a:pPr>
              <a:defRPr sz="700"/>
            </a:pPr>
            <a:endParaRPr lang="uk-UA"/>
          </a:p>
        </c:txPr>
        <c:crossAx val="71207552"/>
        <c:crosses val="autoZero"/>
        <c:auto val="1"/>
        <c:lblAlgn val="ctr"/>
        <c:lblOffset val="100"/>
        <c:noMultiLvlLbl val="0"/>
      </c:catAx>
      <c:valAx>
        <c:axId val="71207552"/>
        <c:scaling>
          <c:orientation val="minMax"/>
        </c:scaling>
        <c:delete val="1"/>
        <c:axPos val="t"/>
        <c:numFmt formatCode="###0.0" sourceLinked="1"/>
        <c:majorTickMark val="out"/>
        <c:minorTickMark val="none"/>
        <c:tickLblPos val="nextTo"/>
        <c:crossAx val="71206016"/>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Лист1!$B$1</c:f>
              <c:strCache>
                <c:ptCount val="1"/>
                <c:pt idx="0">
                  <c:v>1 хвиля, N=377</c:v>
                </c:pt>
              </c:strCache>
            </c:strRef>
          </c:tx>
          <c:spPr>
            <a:solidFill>
              <a:schemeClr val="accent5"/>
            </a:solidFill>
          </c:spPr>
          <c:invertIfNegative val="0"/>
          <c:dPt>
            <c:idx val="1"/>
            <c:invertIfNegative val="0"/>
            <c:bubble3D val="0"/>
          </c:dPt>
          <c:dLbls>
            <c:dLblPos val="outEnd"/>
            <c:showLegendKey val="0"/>
            <c:showVal val="1"/>
            <c:showCatName val="0"/>
            <c:showSerName val="0"/>
            <c:showPercent val="0"/>
            <c:showBubbleSize val="0"/>
            <c:showLeaderLines val="0"/>
          </c:dLbls>
          <c:cat>
            <c:strRef>
              <c:f>Лист1!$A$2:$A$16</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Лист1!$B$2:$B$16</c:f>
              <c:numCache>
                <c:formatCode>0.0</c:formatCode>
                <c:ptCount val="15"/>
                <c:pt idx="0">
                  <c:v>25.948638006445428</c:v>
                </c:pt>
                <c:pt idx="1">
                  <c:v>4.4098026580272123</c:v>
                </c:pt>
                <c:pt idx="2">
                  <c:v>7.1035058413504579</c:v>
                </c:pt>
                <c:pt idx="3">
                  <c:v>2.5442239864655058</c:v>
                </c:pt>
                <c:pt idx="4">
                  <c:v>3.1827894273453992</c:v>
                </c:pt>
                <c:pt idx="5">
                  <c:v>2.8123237459269248</c:v>
                </c:pt>
                <c:pt idx="6">
                  <c:v>5.1485110353208325</c:v>
                </c:pt>
                <c:pt idx="7">
                  <c:v>3.3031036530132654</c:v>
                </c:pt>
                <c:pt idx="8">
                  <c:v>3.9805057570555329</c:v>
                </c:pt>
                <c:pt idx="9">
                  <c:v>4.8003873515397286</c:v>
                </c:pt>
                <c:pt idx="10">
                  <c:v>2.7508621585757504</c:v>
                </c:pt>
                <c:pt idx="11">
                  <c:v>0.62365730421220655</c:v>
                </c:pt>
                <c:pt idx="12">
                  <c:v>1.356111867526778</c:v>
                </c:pt>
                <c:pt idx="13">
                  <c:v>0.94413615687138108</c:v>
                </c:pt>
                <c:pt idx="14">
                  <c:v>1.2230800139302334</c:v>
                </c:pt>
              </c:numCache>
            </c:numRef>
          </c:val>
        </c:ser>
        <c:ser>
          <c:idx val="1"/>
          <c:order val="1"/>
          <c:tx>
            <c:strRef>
              <c:f>Лист1!$C$1</c:f>
              <c:strCache>
                <c:ptCount val="1"/>
                <c:pt idx="0">
                  <c:v>2 хвиля, N=287</c:v>
                </c:pt>
              </c:strCache>
            </c:strRef>
          </c:tx>
          <c:invertIfNegative val="0"/>
          <c:dLbls>
            <c:showLegendKey val="0"/>
            <c:showVal val="1"/>
            <c:showCatName val="0"/>
            <c:showSerName val="0"/>
            <c:showPercent val="0"/>
            <c:showBubbleSize val="0"/>
            <c:showLeaderLines val="0"/>
          </c:dLbls>
          <c:cat>
            <c:strRef>
              <c:f>Лист1!$A$2:$A$16</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Лист1!$C$2:$C$16</c:f>
              <c:numCache>
                <c:formatCode>0.0</c:formatCode>
                <c:ptCount val="15"/>
                <c:pt idx="0">
                  <c:v>26.713249015132355</c:v>
                </c:pt>
                <c:pt idx="1">
                  <c:v>6.2848831047154956</c:v>
                </c:pt>
                <c:pt idx="2">
                  <c:v>6.0206886035792744</c:v>
                </c:pt>
                <c:pt idx="3">
                  <c:v>5.1546535811244869</c:v>
                </c:pt>
                <c:pt idx="4">
                  <c:v>4.110338317858317</c:v>
                </c:pt>
                <c:pt idx="5">
                  <c:v>4.0323818199290669</c:v>
                </c:pt>
                <c:pt idx="6">
                  <c:v>3.8253090833604828</c:v>
                </c:pt>
                <c:pt idx="7">
                  <c:v>3.4892747999991509</c:v>
                </c:pt>
                <c:pt idx="8">
                  <c:v>3.3915465193848817</c:v>
                </c:pt>
                <c:pt idx="9">
                  <c:v>3.1936784390805184</c:v>
                </c:pt>
                <c:pt idx="10">
                  <c:v>3.097831261409294</c:v>
                </c:pt>
                <c:pt idx="11">
                  <c:v>2.5854104475643962</c:v>
                </c:pt>
                <c:pt idx="12">
                  <c:v>2.5608389714237902</c:v>
                </c:pt>
                <c:pt idx="13">
                  <c:v>1.9689614990313409</c:v>
                </c:pt>
                <c:pt idx="14">
                  <c:v>1.9452543446125052</c:v>
                </c:pt>
              </c:numCache>
            </c:numRef>
          </c:val>
        </c:ser>
        <c:dLbls>
          <c:showLegendKey val="0"/>
          <c:showVal val="0"/>
          <c:showCatName val="0"/>
          <c:showSerName val="0"/>
          <c:showPercent val="0"/>
          <c:showBubbleSize val="0"/>
        </c:dLbls>
        <c:gapWidth val="50"/>
        <c:axId val="71324032"/>
        <c:axId val="71325568"/>
      </c:barChart>
      <c:catAx>
        <c:axId val="71324032"/>
        <c:scaling>
          <c:orientation val="maxMin"/>
        </c:scaling>
        <c:delete val="0"/>
        <c:axPos val="l"/>
        <c:majorTickMark val="out"/>
        <c:minorTickMark val="none"/>
        <c:tickLblPos val="nextTo"/>
        <c:crossAx val="71325568"/>
        <c:crosses val="autoZero"/>
        <c:auto val="1"/>
        <c:lblAlgn val="ctr"/>
        <c:lblOffset val="100"/>
        <c:noMultiLvlLbl val="0"/>
      </c:catAx>
      <c:valAx>
        <c:axId val="71325568"/>
        <c:scaling>
          <c:orientation val="minMax"/>
        </c:scaling>
        <c:delete val="1"/>
        <c:axPos val="t"/>
        <c:majorGridlines>
          <c:spPr>
            <a:ln>
              <a:solidFill>
                <a:schemeClr val="bg1">
                  <a:lumMod val="75000"/>
                </a:schemeClr>
              </a:solidFill>
              <a:prstDash val="dash"/>
            </a:ln>
          </c:spPr>
        </c:majorGridlines>
        <c:numFmt formatCode="0.0" sourceLinked="1"/>
        <c:majorTickMark val="out"/>
        <c:minorTickMark val="none"/>
        <c:tickLblPos val="nextTo"/>
        <c:crossAx val="71324032"/>
        <c:crosses val="autoZero"/>
        <c:crossBetween val="between"/>
      </c:valAx>
    </c:plotArea>
    <c:legend>
      <c:legendPos val="r"/>
      <c:layout>
        <c:manualLayout>
          <c:xMode val="edge"/>
          <c:yMode val="edge"/>
          <c:x val="0.84671527606134445"/>
          <c:y val="0.82757218894870266"/>
          <c:w val="0.14880041900592023"/>
          <c:h val="0.14653422347011949"/>
        </c:manualLayout>
      </c:layout>
      <c:overlay val="0"/>
    </c:legend>
    <c:plotVisOnly val="1"/>
    <c:dispBlanksAs val="gap"/>
    <c:showDLblsOverMax val="0"/>
  </c:chart>
  <c:txPr>
    <a:bodyPr/>
    <a:lstStyle/>
    <a:p>
      <a:pPr>
        <a:defRPr sz="1000"/>
      </a:pPr>
      <a:endParaRPr lang="uk-UA"/>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974172790953"/>
          <c:y val="7.6702336104069813E-3"/>
          <c:w val="0.83902582720904706"/>
          <c:h val="0.97060511794986515"/>
        </c:manualLayout>
      </c:layout>
      <c:barChart>
        <c:barDir val="bar"/>
        <c:grouping val="stacked"/>
        <c:varyColors val="0"/>
        <c:ser>
          <c:idx val="0"/>
          <c:order val="0"/>
          <c:tx>
            <c:strRef>
              <c:f>Лист1!$B$1</c:f>
              <c:strCache>
                <c:ptCount val="1"/>
                <c:pt idx="0">
                  <c:v>Загалом</c:v>
                </c:pt>
              </c:strCache>
            </c:strRef>
          </c:tx>
          <c:spPr>
            <a:solidFill>
              <a:schemeClr val="accent6">
                <a:lumMod val="40000"/>
                <a:lumOff val="60000"/>
              </a:schemeClr>
            </a:solidFill>
          </c:spPr>
          <c:invertIfNegative val="0"/>
          <c:dLbls>
            <c:dLbl>
              <c:idx val="0"/>
              <c:layout>
                <c:manualLayout>
                  <c:x val="4.7864146595931543E-2"/>
                  <c:y val="-6.2793410551282413E-3"/>
                </c:manualLayout>
              </c:layout>
              <c:dLblPos val="ctr"/>
              <c:showLegendKey val="0"/>
              <c:showVal val="1"/>
              <c:showCatName val="0"/>
              <c:showSerName val="0"/>
              <c:showPercent val="0"/>
              <c:showBubbleSize val="0"/>
            </c:dLbl>
            <c:dLbl>
              <c:idx val="1"/>
              <c:layout>
                <c:manualLayout>
                  <c:x val="2.4634797241352199E-2"/>
                  <c:y val="6.9375366561338142E-3"/>
                </c:manualLayout>
              </c:layout>
              <c:dLblPos val="ctr"/>
              <c:showLegendKey val="0"/>
              <c:showVal val="1"/>
              <c:showCatName val="0"/>
              <c:showSerName val="0"/>
              <c:showPercent val="0"/>
              <c:showBubbleSize val="0"/>
            </c:dLbl>
            <c:dLbl>
              <c:idx val="2"/>
              <c:layout>
                <c:manualLayout>
                  <c:x val="2.2710914191493094E-2"/>
                  <c:y val="3.318106773665975E-3"/>
                </c:manualLayout>
              </c:layout>
              <c:dLblPos val="ctr"/>
              <c:showLegendKey val="0"/>
              <c:showVal val="1"/>
              <c:showCatName val="0"/>
              <c:showSerName val="0"/>
              <c:showPercent val="0"/>
              <c:showBubbleSize val="0"/>
            </c:dLbl>
            <c:dLbl>
              <c:idx val="3"/>
              <c:layout>
                <c:manualLayout>
                  <c:x val="1.6742952675712412E-2"/>
                  <c:y val="-2.0860085313518135E-3"/>
                </c:manualLayout>
              </c:layout>
              <c:dLblPos val="ctr"/>
              <c:showLegendKey val="0"/>
              <c:showVal val="1"/>
              <c:showCatName val="0"/>
              <c:showSerName val="0"/>
              <c:showPercent val="0"/>
              <c:showBubbleSize val="0"/>
            </c:dLbl>
            <c:dLbl>
              <c:idx val="4"/>
              <c:layout>
                <c:manualLayout>
                  <c:x val="2.0196782379106895E-2"/>
                  <c:y val="-4.0459519649331905E-3"/>
                </c:manualLayout>
              </c:layout>
              <c:dLblPos val="ctr"/>
              <c:showLegendKey val="0"/>
              <c:showVal val="1"/>
              <c:showCatName val="0"/>
              <c:showSerName val="0"/>
              <c:showPercent val="0"/>
              <c:showBubbleSize val="0"/>
            </c:dLbl>
            <c:dLbl>
              <c:idx val="5"/>
              <c:layout>
                <c:manualLayout>
                  <c:x val="2.0348826088120903E-2"/>
                  <c:y val="2.8001939178475309E-3"/>
                </c:manualLayout>
              </c:layout>
              <c:dLblPos val="ctr"/>
              <c:showLegendKey val="0"/>
              <c:showVal val="1"/>
              <c:showCatName val="0"/>
              <c:showSerName val="0"/>
              <c:showPercent val="0"/>
              <c:showBubbleSize val="0"/>
            </c:dLbl>
            <c:dLbl>
              <c:idx val="6"/>
              <c:layout>
                <c:manualLayout>
                  <c:x val="1.9299385649413105E-2"/>
                  <c:y val="1.4108280898082002E-3"/>
                </c:manualLayout>
              </c:layout>
              <c:dLblPos val="ctr"/>
              <c:showLegendKey val="0"/>
              <c:showVal val="1"/>
              <c:showCatName val="0"/>
              <c:showSerName val="0"/>
              <c:showPercent val="0"/>
              <c:showBubbleSize val="0"/>
            </c:dLbl>
            <c:dLbl>
              <c:idx val="7"/>
              <c:layout>
                <c:manualLayout>
                  <c:x val="1.9499195786061102E-2"/>
                  <c:y val="-1.5361298239589603E-3"/>
                </c:manualLayout>
              </c:layout>
              <c:dLblPos val="ctr"/>
              <c:showLegendKey val="0"/>
              <c:showVal val="1"/>
              <c:showCatName val="0"/>
              <c:showSerName val="0"/>
              <c:showPercent val="0"/>
              <c:showBubbleSize val="0"/>
            </c:dLbl>
            <c:dLbl>
              <c:idx val="8"/>
              <c:layout>
                <c:manualLayout>
                  <c:x val="2.0222359825483104E-2"/>
                  <c:y val="3.1025593115916508E-4"/>
                </c:manualLayout>
              </c:layout>
              <c:dLblPos val="ctr"/>
              <c:showLegendKey val="0"/>
              <c:showVal val="1"/>
              <c:showCatName val="0"/>
              <c:showSerName val="0"/>
              <c:showPercent val="0"/>
              <c:showBubbleSize val="0"/>
            </c:dLbl>
            <c:dLbl>
              <c:idx val="9"/>
              <c:layout>
                <c:manualLayout>
                  <c:x val="1.8400458645149605E-2"/>
                  <c:y val="-5.062253183989702E-3"/>
                </c:manualLayout>
              </c:layout>
              <c:dLblPos val="ctr"/>
              <c:showLegendKey val="0"/>
              <c:showVal val="1"/>
              <c:showCatName val="0"/>
              <c:showSerName val="0"/>
              <c:showPercent val="0"/>
              <c:showBubbleSize val="0"/>
            </c:dLbl>
            <c:dLbl>
              <c:idx val="10"/>
              <c:layout>
                <c:manualLayout>
                  <c:x val="1.9125699485773102E-2"/>
                  <c:y val="1.2356581591944299E-3"/>
                </c:manualLayout>
              </c:layout>
              <c:dLblPos val="ctr"/>
              <c:showLegendKey val="0"/>
              <c:showVal val="1"/>
              <c:showCatName val="0"/>
              <c:showSerName val="0"/>
              <c:showPercent val="0"/>
              <c:showBubbleSize val="0"/>
            </c:dLbl>
            <c:dLbl>
              <c:idx val="11"/>
              <c:layout>
                <c:manualLayout>
                  <c:x val="1.51910356515718E-2"/>
                  <c:y val="6.5238963347506913E-4"/>
                </c:manualLayout>
              </c:layout>
              <c:dLblPos val="ctr"/>
              <c:showLegendKey val="0"/>
              <c:showVal val="1"/>
              <c:showCatName val="0"/>
              <c:showSerName val="0"/>
              <c:showPercent val="0"/>
              <c:showBubbleSize val="0"/>
            </c:dLbl>
            <c:dLbl>
              <c:idx val="12"/>
              <c:layout>
                <c:manualLayout>
                  <c:x val="1.9471760149136187E-2"/>
                  <c:y val="-3.0141999726128622E-3"/>
                </c:manualLayout>
              </c:layout>
              <c:dLblPos val="ctr"/>
              <c:showLegendKey val="0"/>
              <c:showVal val="1"/>
              <c:showCatName val="0"/>
              <c:showSerName val="0"/>
              <c:showPercent val="0"/>
              <c:showBubbleSize val="0"/>
            </c:dLbl>
            <c:dLbl>
              <c:idx val="13"/>
              <c:layout>
                <c:manualLayout>
                  <c:x val="2.1555010364877576E-2"/>
                  <c:y val="-3.0145229341442684E-3"/>
                </c:manualLayout>
              </c:layout>
              <c:dLblPos val="ctr"/>
              <c:showLegendKey val="0"/>
              <c:showVal val="1"/>
              <c:showCatName val="0"/>
              <c:showSerName val="0"/>
              <c:showPercent val="0"/>
              <c:showBubbleSize val="0"/>
            </c:dLbl>
            <c:dLbl>
              <c:idx val="14"/>
              <c:layout>
                <c:manualLayout>
                  <c:x val="1.77321658795772E-2"/>
                  <c:y val="-2.2027467033577499E-3"/>
                </c:manualLayout>
              </c:layout>
              <c:dLblPos val="ctr"/>
              <c:showLegendKey val="0"/>
              <c:showVal val="1"/>
              <c:showCatName val="0"/>
              <c:showSerName val="0"/>
              <c:showPercent val="0"/>
              <c:showBubbleSize val="0"/>
            </c:dLbl>
            <c:dLbl>
              <c:idx val="15"/>
              <c:layout>
                <c:manualLayout>
                  <c:x val="1.4691838225930901E-2"/>
                  <c:y val="-3.01485969745052E-3"/>
                </c:manualLayout>
              </c:layout>
              <c:dLblPos val="ctr"/>
              <c:showLegendKey val="0"/>
              <c:showVal val="1"/>
              <c:showCatName val="0"/>
              <c:showSerName val="0"/>
              <c:showPercent val="0"/>
              <c:showBubbleSize val="0"/>
            </c:dLbl>
            <c:dLbl>
              <c:idx val="16"/>
              <c:layout>
                <c:manualLayout>
                  <c:x val="1.5172016524779196E-2"/>
                  <c:y val="0"/>
                </c:manualLayout>
              </c:layout>
              <c:dLblPos val="ctr"/>
              <c:showLegendKey val="0"/>
              <c:showVal val="1"/>
              <c:showCatName val="0"/>
              <c:showSerName val="0"/>
              <c:showPercent val="0"/>
              <c:showBubbleSize val="0"/>
            </c:dLbl>
            <c:spPr>
              <a:ln>
                <a:noFill/>
              </a:ln>
            </c:spPr>
            <c:dLblPos val="inBase"/>
            <c:showLegendKey val="0"/>
            <c:showVal val="1"/>
            <c:showCatName val="0"/>
            <c:showSerName val="0"/>
            <c:showPercent val="0"/>
            <c:showBubbleSize val="0"/>
            <c:showLeaderLines val="0"/>
          </c:dLbls>
          <c:cat>
            <c:strRef>
              <c:f>Лист1!$A$2:$A$52</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Лист1!$B$2:$B$52</c:f>
              <c:numCache>
                <c:formatCode>0.0</c:formatCode>
                <c:ptCount val="15"/>
                <c:pt idx="0">
                  <c:v>26.713249015132355</c:v>
                </c:pt>
                <c:pt idx="1">
                  <c:v>6.2848831047154956</c:v>
                </c:pt>
                <c:pt idx="2">
                  <c:v>6.0206886035792744</c:v>
                </c:pt>
                <c:pt idx="3">
                  <c:v>5.1546535811244869</c:v>
                </c:pt>
                <c:pt idx="4">
                  <c:v>4.110338317858317</c:v>
                </c:pt>
                <c:pt idx="5">
                  <c:v>4.0323818199290669</c:v>
                </c:pt>
                <c:pt idx="6">
                  <c:v>3.8253090833604828</c:v>
                </c:pt>
                <c:pt idx="7">
                  <c:v>3.4892747999991509</c:v>
                </c:pt>
                <c:pt idx="8">
                  <c:v>3.3915465193848817</c:v>
                </c:pt>
                <c:pt idx="9">
                  <c:v>3.1936784390805184</c:v>
                </c:pt>
                <c:pt idx="10">
                  <c:v>3.097831261409294</c:v>
                </c:pt>
                <c:pt idx="11">
                  <c:v>2.5854104475643962</c:v>
                </c:pt>
                <c:pt idx="12">
                  <c:v>2.5608389714237902</c:v>
                </c:pt>
                <c:pt idx="13">
                  <c:v>1.9689614990313409</c:v>
                </c:pt>
                <c:pt idx="14">
                  <c:v>1.9452543446125052</c:v>
                </c:pt>
              </c:numCache>
            </c:numRef>
          </c:val>
        </c:ser>
        <c:ser>
          <c:idx val="2"/>
          <c:order val="1"/>
          <c:tx>
            <c:strRef>
              <c:f>Лист1!$C$1</c:f>
              <c:strCache>
                <c:ptCount val="1"/>
                <c:pt idx="0">
                  <c:v>Столбец2</c:v>
                </c:pt>
              </c:strCache>
            </c:strRef>
          </c:tx>
          <c:spPr>
            <a:noFill/>
          </c:spPr>
          <c:invertIfNegative val="0"/>
          <c:cat>
            <c:strRef>
              <c:f>Лист1!$A$2:$A$52</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Лист1!$C$2:$C$52</c:f>
              <c:numCache>
                <c:formatCode>0.0</c:formatCode>
                <c:ptCount val="15"/>
                <c:pt idx="0">
                  <c:v>33.286750984867645</c:v>
                </c:pt>
                <c:pt idx="1">
                  <c:v>53.715116895284503</c:v>
                </c:pt>
                <c:pt idx="2">
                  <c:v>53.979311396420727</c:v>
                </c:pt>
                <c:pt idx="3">
                  <c:v>54.845346418875515</c:v>
                </c:pt>
                <c:pt idx="4">
                  <c:v>55.889661682141686</c:v>
                </c:pt>
                <c:pt idx="5">
                  <c:v>55.967618180070936</c:v>
                </c:pt>
                <c:pt idx="6">
                  <c:v>56.17469091663952</c:v>
                </c:pt>
                <c:pt idx="7">
                  <c:v>56.510725200000849</c:v>
                </c:pt>
                <c:pt idx="8">
                  <c:v>56.608453480615118</c:v>
                </c:pt>
                <c:pt idx="9">
                  <c:v>56.806321560919478</c:v>
                </c:pt>
                <c:pt idx="10">
                  <c:v>56.902168738590703</c:v>
                </c:pt>
                <c:pt idx="11">
                  <c:v>57.414589552435601</c:v>
                </c:pt>
                <c:pt idx="12">
                  <c:v>57.439161028576208</c:v>
                </c:pt>
                <c:pt idx="13">
                  <c:v>58.031038500968663</c:v>
                </c:pt>
                <c:pt idx="14">
                  <c:v>58.054745655387492</c:v>
                </c:pt>
              </c:numCache>
            </c:numRef>
          </c:val>
        </c:ser>
        <c:ser>
          <c:idx val="4"/>
          <c:order val="2"/>
          <c:tx>
            <c:strRef>
              <c:f>Лист1!$D$1</c:f>
              <c:strCache>
                <c:ptCount val="1"/>
                <c:pt idx="0">
                  <c:v>СІЛЬСЬКЕ ГОСПОДАРСТВО</c:v>
                </c:pt>
              </c:strCache>
            </c:strRef>
          </c:tx>
          <c:spPr>
            <a:solidFill>
              <a:schemeClr val="accent5"/>
            </a:solidFill>
          </c:spPr>
          <c:invertIfNegative val="0"/>
          <c:dLbls>
            <c:dLbl>
              <c:idx val="0"/>
              <c:layout>
                <c:manualLayout>
                  <c:x val="3.2103083667215558E-2"/>
                  <c:y val="3.2296153140607116E-7"/>
                </c:manualLayout>
              </c:layout>
              <c:spPr>
                <a:ln w="19050">
                  <a:solidFill>
                    <a:srgbClr val="FF0000"/>
                  </a:solidFill>
                </a:ln>
              </c:spPr>
              <c:txPr>
                <a:bodyPr/>
                <a:lstStyle/>
                <a:p>
                  <a:pPr>
                    <a:defRPr/>
                  </a:pPr>
                  <a:endParaRPr lang="uk-UA"/>
                </a:p>
              </c:txPr>
              <c:dLblPos val="ctr"/>
              <c:showLegendKey val="0"/>
              <c:showVal val="1"/>
              <c:showCatName val="0"/>
              <c:showSerName val="0"/>
              <c:showPercent val="0"/>
              <c:showBubbleSize val="0"/>
            </c:dLbl>
            <c:dLbl>
              <c:idx val="1"/>
              <c:layout>
                <c:manualLayout>
                  <c:x val="1.8345259455320628E-2"/>
                  <c:y val="6.4592306281214233E-7"/>
                </c:manualLayout>
              </c:layout>
              <c:spPr>
                <a:ln w="19050">
                  <a:noFill/>
                </a:ln>
              </c:spPr>
              <c:txPr>
                <a:bodyPr/>
                <a:lstStyle/>
                <a:p>
                  <a:pPr>
                    <a:defRPr/>
                  </a:pPr>
                  <a:endParaRPr lang="uk-UA"/>
                </a:p>
              </c:txPr>
              <c:dLblPos val="ctr"/>
              <c:showLegendKey val="0"/>
              <c:showVal val="1"/>
              <c:showCatName val="0"/>
              <c:showSerName val="0"/>
              <c:showPercent val="0"/>
              <c:showBubbleSize val="0"/>
            </c:dLbl>
            <c:dLbl>
              <c:idx val="2"/>
              <c:layout>
                <c:manualLayout>
                  <c:x val="4.3040174626189448E-2"/>
                  <c:y val="4.1019344103885094E-3"/>
                </c:manualLayout>
              </c:layout>
              <c:spPr>
                <a:ln w="19050">
                  <a:solidFill>
                    <a:srgbClr val="00B050"/>
                  </a:solidFill>
                </a:ln>
              </c:spPr>
              <c:txPr>
                <a:bodyPr/>
                <a:lstStyle/>
                <a:p>
                  <a:pPr>
                    <a:defRPr/>
                  </a:pPr>
                  <a:endParaRPr lang="uk-UA"/>
                </a:p>
              </c:txPr>
              <c:dLblPos val="ctr"/>
              <c:showLegendKey val="0"/>
              <c:showVal val="1"/>
              <c:showCatName val="0"/>
              <c:showSerName val="0"/>
              <c:showPercent val="0"/>
              <c:showBubbleSize val="0"/>
            </c:dLbl>
            <c:dLbl>
              <c:idx val="3"/>
              <c:delete val="1"/>
            </c:dLbl>
            <c:dLbl>
              <c:idx val="4"/>
              <c:layout>
                <c:manualLayout>
                  <c:x val="2.3147370359783946E-2"/>
                  <c:y val="3.2296153140607116E-7"/>
                </c:manualLayout>
              </c:layout>
              <c:dLblPos val="ctr"/>
              <c:showLegendKey val="0"/>
              <c:showVal val="1"/>
              <c:showCatName val="0"/>
              <c:showSerName val="0"/>
              <c:showPercent val="0"/>
              <c:showBubbleSize val="0"/>
            </c:dLbl>
            <c:dLbl>
              <c:idx val="5"/>
              <c:layout>
                <c:manualLayout>
                  <c:x val="2.2818142716685513E-2"/>
                  <c:y val="8.2035458592456135E-3"/>
                </c:manualLayout>
              </c:layout>
              <c:spPr>
                <a:ln w="19050">
                  <a:noFill/>
                </a:ln>
              </c:spPr>
              <c:txPr>
                <a:bodyPr/>
                <a:lstStyle/>
                <a:p>
                  <a:pPr>
                    <a:defRPr/>
                  </a:pPr>
                  <a:endParaRPr lang="uk-UA"/>
                </a:p>
              </c:txPr>
              <c:dLblPos val="ctr"/>
              <c:showLegendKey val="0"/>
              <c:showVal val="1"/>
              <c:showCatName val="0"/>
              <c:showSerName val="0"/>
              <c:showPercent val="0"/>
              <c:showBubbleSize val="0"/>
            </c:dLbl>
            <c:dLbl>
              <c:idx val="6"/>
              <c:layout>
                <c:manualLayout>
                  <c:x val="1.5992790220671058E-2"/>
                  <c:y val="4.1019344103885094E-3"/>
                </c:manualLayout>
              </c:layout>
              <c:dLblPos val="ctr"/>
              <c:showLegendKey val="0"/>
              <c:showVal val="1"/>
              <c:showCatName val="0"/>
              <c:showSerName val="0"/>
              <c:showPercent val="0"/>
              <c:showBubbleSize val="0"/>
            </c:dLbl>
            <c:dLbl>
              <c:idx val="7"/>
              <c:layout>
                <c:manualLayout>
                  <c:x val="1.8281534450032982E-2"/>
                  <c:y val="0"/>
                </c:manualLayout>
              </c:layout>
              <c:dLblPos val="ctr"/>
              <c:showLegendKey val="0"/>
              <c:showVal val="1"/>
              <c:showCatName val="0"/>
              <c:showSerName val="0"/>
              <c:showPercent val="0"/>
              <c:showBubbleSize val="0"/>
            </c:dLbl>
            <c:dLbl>
              <c:idx val="8"/>
              <c:delete val="1"/>
            </c:dLbl>
            <c:dLbl>
              <c:idx val="9"/>
              <c:layout>
                <c:manualLayout>
                  <c:x val="2.0041787426280388E-2"/>
                  <c:y val="-4.1012884873256978E-3"/>
                </c:manualLayout>
              </c:layout>
              <c:dLblPos val="ctr"/>
              <c:showLegendKey val="0"/>
              <c:showVal val="1"/>
              <c:showCatName val="0"/>
              <c:showSerName val="0"/>
              <c:showPercent val="0"/>
              <c:showBubbleSize val="0"/>
            </c:dLbl>
            <c:dLbl>
              <c:idx val="10"/>
              <c:layout>
                <c:manualLayout>
                  <c:x val="1.4515747345110254E-2"/>
                  <c:y val="9.6888459421821344E-7"/>
                </c:manualLayout>
              </c:layout>
              <c:dLblPos val="ctr"/>
              <c:showLegendKey val="0"/>
              <c:showVal val="1"/>
              <c:showCatName val="0"/>
              <c:showSerName val="0"/>
              <c:showPercent val="0"/>
              <c:showBubbleSize val="0"/>
            </c:dLbl>
            <c:dLbl>
              <c:idx val="11"/>
              <c:layout>
                <c:manualLayout>
                  <c:x val="1.4489076845470142E-2"/>
                  <c:y val="4.1016114488571041E-3"/>
                </c:manualLayout>
              </c:layout>
              <c:dLblPos val="ctr"/>
              <c:showLegendKey val="0"/>
              <c:showVal val="1"/>
              <c:showCatName val="0"/>
              <c:showSerName val="0"/>
              <c:showPercent val="0"/>
              <c:showBubbleSize val="0"/>
            </c:dLbl>
            <c:dLbl>
              <c:idx val="12"/>
              <c:layout>
                <c:manualLayout>
                  <c:x val="1.7662647691990708E-2"/>
                  <c:y val="3.2296153140607116E-7"/>
                </c:manualLayout>
              </c:layout>
              <c:dLblPos val="ctr"/>
              <c:showLegendKey val="0"/>
              <c:showVal val="1"/>
              <c:showCatName val="0"/>
              <c:showSerName val="0"/>
              <c:showPercent val="0"/>
              <c:showBubbleSize val="0"/>
            </c:dLbl>
            <c:dLbl>
              <c:idx val="13"/>
              <c:delete val="1"/>
            </c:dLbl>
            <c:dLbl>
              <c:idx val="14"/>
              <c:layout>
                <c:manualLayout>
                  <c:x val="2.0680349143073568E-2"/>
                  <c:y val="3.2296153140607116E-7"/>
                </c:manualLayout>
              </c:layout>
              <c:dLblPos val="ctr"/>
              <c:showLegendKey val="0"/>
              <c:showVal val="1"/>
              <c:showCatName val="0"/>
              <c:showSerName val="0"/>
              <c:showPercent val="0"/>
              <c:showBubbleSize val="0"/>
            </c:dLbl>
            <c:spPr>
              <a:ln w="19050">
                <a:noFill/>
              </a:ln>
            </c:spPr>
            <c:dLblPos val="inEnd"/>
            <c:showLegendKey val="0"/>
            <c:showVal val="1"/>
            <c:showCatName val="0"/>
            <c:showSerName val="0"/>
            <c:showPercent val="0"/>
            <c:showBubbleSize val="0"/>
            <c:showLeaderLines val="0"/>
          </c:dLbls>
          <c:cat>
            <c:strRef>
              <c:f>Лист1!$A$2:$A$52</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Лист1!$D$2:$D$52</c:f>
              <c:numCache>
                <c:formatCode>0.0</c:formatCode>
                <c:ptCount val="15"/>
                <c:pt idx="0">
                  <c:v>10.347598251774468</c:v>
                </c:pt>
                <c:pt idx="1">
                  <c:v>2.7201836113628231</c:v>
                </c:pt>
                <c:pt idx="2">
                  <c:v>23.83669190263322</c:v>
                </c:pt>
                <c:pt idx="3">
                  <c:v>0</c:v>
                </c:pt>
                <c:pt idx="4">
                  <c:v>8.9931250981277397</c:v>
                </c:pt>
                <c:pt idx="5">
                  <c:v>9.2143721510738654</c:v>
                </c:pt>
                <c:pt idx="6">
                  <c:v>1.9800335959308593</c:v>
                </c:pt>
                <c:pt idx="7">
                  <c:v>4.9769229331855085</c:v>
                </c:pt>
                <c:pt idx="8">
                  <c:v>0</c:v>
                </c:pt>
                <c:pt idx="9">
                  <c:v>7.3493948028757377</c:v>
                </c:pt>
                <c:pt idx="10">
                  <c:v>1.9686931973287354</c:v>
                </c:pt>
                <c:pt idx="11">
                  <c:v>1.4799220175771883</c:v>
                </c:pt>
                <c:pt idx="12">
                  <c:v>4.2419853773292084</c:v>
                </c:pt>
                <c:pt idx="13">
                  <c:v>0</c:v>
                </c:pt>
                <c:pt idx="14">
                  <c:v>5.4951035466452405</c:v>
                </c:pt>
              </c:numCache>
            </c:numRef>
          </c:val>
        </c:ser>
        <c:ser>
          <c:idx val="6"/>
          <c:order val="3"/>
          <c:tx>
            <c:strRef>
              <c:f>Лист1!$E$1</c:f>
              <c:strCache>
                <c:ptCount val="1"/>
                <c:pt idx="0">
                  <c:v>Столбец3</c:v>
                </c:pt>
              </c:strCache>
            </c:strRef>
          </c:tx>
          <c:spPr>
            <a:noFill/>
          </c:spPr>
          <c:invertIfNegative val="0"/>
          <c:cat>
            <c:strRef>
              <c:f>Лист1!$A$2:$A$52</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Лист1!$E$2:$E$52</c:f>
              <c:numCache>
                <c:formatCode>0.0</c:formatCode>
                <c:ptCount val="15"/>
                <c:pt idx="0">
                  <c:v>49.652401748225529</c:v>
                </c:pt>
                <c:pt idx="1">
                  <c:v>57.27981638863718</c:v>
                </c:pt>
                <c:pt idx="2">
                  <c:v>36.16330809736678</c:v>
                </c:pt>
                <c:pt idx="3">
                  <c:v>60</c:v>
                </c:pt>
                <c:pt idx="4">
                  <c:v>51.006874901872258</c:v>
                </c:pt>
                <c:pt idx="5">
                  <c:v>50.785627848926133</c:v>
                </c:pt>
                <c:pt idx="6">
                  <c:v>58.019966404069137</c:v>
                </c:pt>
                <c:pt idx="7">
                  <c:v>55.023077066814494</c:v>
                </c:pt>
                <c:pt idx="8">
                  <c:v>60</c:v>
                </c:pt>
                <c:pt idx="9">
                  <c:v>52.650605197124264</c:v>
                </c:pt>
                <c:pt idx="10">
                  <c:v>58.031306802671267</c:v>
                </c:pt>
                <c:pt idx="11">
                  <c:v>58.520077982422812</c:v>
                </c:pt>
                <c:pt idx="12">
                  <c:v>55.758014622670792</c:v>
                </c:pt>
                <c:pt idx="13">
                  <c:v>60</c:v>
                </c:pt>
                <c:pt idx="14">
                  <c:v>54.50489645335476</c:v>
                </c:pt>
              </c:numCache>
            </c:numRef>
          </c:val>
        </c:ser>
        <c:ser>
          <c:idx val="1"/>
          <c:order val="4"/>
          <c:tx>
            <c:strRef>
              <c:f>Лист1!$F$1</c:f>
              <c:strCache>
                <c:ptCount val="1"/>
                <c:pt idx="0">
                  <c:v>ПРОМИСЛОВІСТЬ</c:v>
                </c:pt>
              </c:strCache>
            </c:strRef>
          </c:tx>
          <c:spPr>
            <a:solidFill>
              <a:schemeClr val="accent5"/>
            </a:solidFill>
          </c:spPr>
          <c:invertIfNegative val="0"/>
          <c:dLbls>
            <c:dLbl>
              <c:idx val="0"/>
              <c:layout>
                <c:manualLayout>
                  <c:x val="4.0739406810924195E-2"/>
                  <c:y val="3.2296153140607116E-7"/>
                </c:manualLayout>
              </c:layout>
              <c:dLblPos val="ctr"/>
              <c:showLegendKey val="0"/>
              <c:showVal val="1"/>
              <c:showCatName val="0"/>
              <c:showSerName val="0"/>
              <c:showPercent val="0"/>
              <c:showBubbleSize val="0"/>
            </c:dLbl>
            <c:dLbl>
              <c:idx val="1"/>
              <c:layout>
                <c:manualLayout>
                  <c:x val="1.4669649244672869E-2"/>
                  <c:y val="3.2296153140607116E-7"/>
                </c:manualLayout>
              </c:layout>
              <c:spPr>
                <a:ln w="19050">
                  <a:noFill/>
                </a:ln>
              </c:spPr>
              <c:txPr>
                <a:bodyPr/>
                <a:lstStyle/>
                <a:p>
                  <a:pPr>
                    <a:defRPr/>
                  </a:pPr>
                  <a:endParaRPr lang="uk-UA"/>
                </a:p>
              </c:txPr>
              <c:dLblPos val="ctr"/>
              <c:showLegendKey val="0"/>
              <c:showVal val="1"/>
              <c:showCatName val="0"/>
              <c:showSerName val="0"/>
              <c:showPercent val="0"/>
              <c:showBubbleSize val="0"/>
            </c:dLbl>
            <c:dLbl>
              <c:idx val="2"/>
              <c:layout>
                <c:manualLayout>
                  <c:x val="1.5880861566443701E-2"/>
                  <c:y val="3.2296153140607116E-7"/>
                </c:manualLayout>
              </c:layout>
              <c:dLblPos val="ctr"/>
              <c:showLegendKey val="0"/>
              <c:showVal val="1"/>
              <c:showCatName val="0"/>
              <c:showSerName val="0"/>
              <c:showPercent val="0"/>
              <c:showBubbleSize val="0"/>
            </c:dLbl>
            <c:dLbl>
              <c:idx val="3"/>
              <c:layout>
                <c:manualLayout>
                  <c:x val="3.6551045314162638E-2"/>
                  <c:y val="3.2296153140607116E-7"/>
                </c:manualLayout>
              </c:layout>
              <c:spPr>
                <a:ln w="19050">
                  <a:solidFill>
                    <a:srgbClr val="00B050"/>
                  </a:solidFill>
                </a:ln>
              </c:spPr>
              <c:txPr>
                <a:bodyPr/>
                <a:lstStyle/>
                <a:p>
                  <a:pPr>
                    <a:defRPr/>
                  </a:pPr>
                  <a:endParaRPr lang="uk-UA"/>
                </a:p>
              </c:txPr>
              <c:dLblPos val="ctr"/>
              <c:showLegendKey val="0"/>
              <c:showVal val="1"/>
              <c:showCatName val="0"/>
              <c:showSerName val="0"/>
              <c:showPercent val="0"/>
              <c:showBubbleSize val="0"/>
            </c:dLbl>
            <c:dLbl>
              <c:idx val="4"/>
              <c:layout>
                <c:manualLayout>
                  <c:x val="1.7746266266682041E-2"/>
                  <c:y val="3.2296153140607116E-7"/>
                </c:manualLayout>
              </c:layout>
              <c:dLblPos val="ctr"/>
              <c:showLegendKey val="0"/>
              <c:showVal val="1"/>
              <c:showCatName val="0"/>
              <c:showSerName val="0"/>
              <c:showPercent val="0"/>
              <c:showBubbleSize val="0"/>
            </c:dLbl>
            <c:dLbl>
              <c:idx val="5"/>
              <c:layout>
                <c:manualLayout>
                  <c:x val="1.5877254490672704E-2"/>
                  <c:y val="4.1019344103885094E-3"/>
                </c:manualLayout>
              </c:layout>
              <c:dLblPos val="ctr"/>
              <c:showLegendKey val="0"/>
              <c:showVal val="1"/>
              <c:showCatName val="0"/>
              <c:showSerName val="0"/>
              <c:showPercent val="0"/>
              <c:showBubbleSize val="0"/>
            </c:dLbl>
            <c:dLbl>
              <c:idx val="6"/>
              <c:layout>
                <c:manualLayout>
                  <c:x val="2.6144741020157541E-2"/>
                  <c:y val="4.1016114488571041E-3"/>
                </c:manualLayout>
              </c:layout>
              <c:spPr>
                <a:ln w="19050">
                  <a:solidFill>
                    <a:srgbClr val="00B050"/>
                  </a:solidFill>
                </a:ln>
              </c:spPr>
              <c:txPr>
                <a:bodyPr/>
                <a:lstStyle/>
                <a:p>
                  <a:pPr>
                    <a:defRPr/>
                  </a:pPr>
                  <a:endParaRPr lang="uk-UA"/>
                </a:p>
              </c:txPr>
              <c:dLblPos val="ctr"/>
              <c:showLegendKey val="0"/>
              <c:showVal val="1"/>
              <c:showCatName val="0"/>
              <c:showSerName val="0"/>
              <c:showPercent val="0"/>
              <c:showBubbleSize val="0"/>
            </c:dLbl>
            <c:dLbl>
              <c:idx val="7"/>
              <c:layout>
                <c:manualLayout>
                  <c:x val="1.9428256629231415E-2"/>
                  <c:y val="3.2296153140607116E-7"/>
                </c:manualLayout>
              </c:layout>
              <c:dLblPos val="ctr"/>
              <c:showLegendKey val="0"/>
              <c:showVal val="1"/>
              <c:showCatName val="0"/>
              <c:showSerName val="0"/>
              <c:showPercent val="0"/>
              <c:showBubbleSize val="0"/>
            </c:dLbl>
            <c:dLbl>
              <c:idx val="8"/>
              <c:layout>
                <c:manualLayout>
                  <c:x val="2.0218315528406541E-2"/>
                  <c:y val="6.4592306281214233E-7"/>
                </c:manualLayout>
              </c:layout>
              <c:spPr>
                <a:ln w="19050">
                  <a:noFill/>
                </a:ln>
              </c:spPr>
              <c:txPr>
                <a:bodyPr/>
                <a:lstStyle/>
                <a:p>
                  <a:pPr>
                    <a:defRPr/>
                  </a:pPr>
                  <a:endParaRPr lang="uk-UA"/>
                </a:p>
              </c:txPr>
              <c:dLblPos val="ctr"/>
              <c:showLegendKey val="0"/>
              <c:showVal val="1"/>
              <c:showCatName val="0"/>
              <c:showSerName val="0"/>
              <c:showPercent val="0"/>
              <c:showBubbleSize val="0"/>
            </c:dLbl>
            <c:dLbl>
              <c:idx val="9"/>
              <c:layout>
                <c:manualLayout>
                  <c:x val="1.5850365380379854E-2"/>
                  <c:y val="-4.1012884873256978E-3"/>
                </c:manualLayout>
              </c:layout>
              <c:dLblPos val="ctr"/>
              <c:showLegendKey val="0"/>
              <c:showVal val="1"/>
              <c:showCatName val="0"/>
              <c:showSerName val="0"/>
              <c:showPercent val="0"/>
              <c:showBubbleSize val="0"/>
            </c:dLbl>
            <c:dLbl>
              <c:idx val="10"/>
              <c:layout>
                <c:manualLayout>
                  <c:x val="2.142996507148295E-2"/>
                  <c:y val="3.2296153140607116E-7"/>
                </c:manualLayout>
              </c:layout>
              <c:dLblPos val="ctr"/>
              <c:showLegendKey val="0"/>
              <c:showVal val="1"/>
              <c:showCatName val="0"/>
              <c:showSerName val="0"/>
              <c:showPercent val="0"/>
              <c:showBubbleSize val="0"/>
            </c:dLbl>
            <c:dLbl>
              <c:idx val="11"/>
              <c:layout>
                <c:manualLayout>
                  <c:x val="1.6392301188640771E-2"/>
                  <c:y val="4.1019344103885094E-3"/>
                </c:manualLayout>
              </c:layout>
              <c:dLblPos val="ctr"/>
              <c:showLegendKey val="0"/>
              <c:showVal val="1"/>
              <c:showCatName val="0"/>
              <c:showSerName val="0"/>
              <c:showPercent val="0"/>
              <c:showBubbleSize val="0"/>
            </c:dLbl>
            <c:dLbl>
              <c:idx val="12"/>
              <c:layout>
                <c:manualLayout>
                  <c:x val="1.5877254490672704E-2"/>
                  <c:y val="0"/>
                </c:manualLayout>
              </c:layout>
              <c:dLblPos val="ctr"/>
              <c:showLegendKey val="0"/>
              <c:showVal val="1"/>
              <c:showCatName val="0"/>
              <c:showSerName val="0"/>
              <c:showPercent val="0"/>
              <c:showBubbleSize val="0"/>
            </c:dLbl>
            <c:dLbl>
              <c:idx val="13"/>
              <c:layout>
                <c:manualLayout>
                  <c:x val="1.3981353604370413E-2"/>
                  <c:y val="-4.1016114488571041E-3"/>
                </c:manualLayout>
              </c:layout>
              <c:dLblPos val="ctr"/>
              <c:showLegendKey val="0"/>
              <c:showVal val="1"/>
              <c:showCatName val="0"/>
              <c:showSerName val="0"/>
              <c:showPercent val="0"/>
              <c:showBubbleSize val="0"/>
            </c:dLbl>
            <c:dLbl>
              <c:idx val="14"/>
              <c:delete val="1"/>
            </c:dLbl>
            <c:spPr>
              <a:ln w="19050">
                <a:noFill/>
              </a:ln>
            </c:spPr>
            <c:dLblPos val="inEnd"/>
            <c:showLegendKey val="0"/>
            <c:showVal val="1"/>
            <c:showCatName val="0"/>
            <c:showSerName val="0"/>
            <c:showPercent val="0"/>
            <c:showBubbleSize val="0"/>
            <c:showLeaderLines val="0"/>
          </c:dLbls>
          <c:cat>
            <c:strRef>
              <c:f>Лист1!$A$2:$A$52</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Лист1!$F$2:$F$52</c:f>
              <c:numCache>
                <c:formatCode>0.0</c:formatCode>
                <c:ptCount val="15"/>
                <c:pt idx="0">
                  <c:v>20.693112952708876</c:v>
                </c:pt>
                <c:pt idx="1">
                  <c:v>2.8157499376224306</c:v>
                </c:pt>
                <c:pt idx="2">
                  <c:v>2.8157499376224306</c:v>
                </c:pt>
                <c:pt idx="3">
                  <c:v>18.81114209261991</c:v>
                </c:pt>
                <c:pt idx="4">
                  <c:v>4.5841700489481294</c:v>
                </c:pt>
                <c:pt idx="5">
                  <c:v>2.8157499376224306</c:v>
                </c:pt>
                <c:pt idx="6">
                  <c:v>10.021215462224294</c:v>
                </c:pt>
                <c:pt idx="7">
                  <c:v>6.1088634376909701</c:v>
                </c:pt>
                <c:pt idx="8">
                  <c:v>6.0971908282702447</c:v>
                </c:pt>
                <c:pt idx="9">
                  <c:v>2.3408527909522361</c:v>
                </c:pt>
                <c:pt idx="10">
                  <c:v>7.9475302357679034</c:v>
                </c:pt>
                <c:pt idx="11">
                  <c:v>2.2433172579958938</c:v>
                </c:pt>
                <c:pt idx="12">
                  <c:v>2.0884078821240526</c:v>
                </c:pt>
                <c:pt idx="13">
                  <c:v>1.7814248490532099</c:v>
                </c:pt>
                <c:pt idx="14">
                  <c:v>0</c:v>
                </c:pt>
              </c:numCache>
            </c:numRef>
          </c:val>
        </c:ser>
        <c:ser>
          <c:idx val="3"/>
          <c:order val="5"/>
          <c:tx>
            <c:strRef>
              <c:f>Лист1!$G$1</c:f>
              <c:strCache>
                <c:ptCount val="1"/>
                <c:pt idx="0">
                  <c:v>Столбец4</c:v>
                </c:pt>
              </c:strCache>
            </c:strRef>
          </c:tx>
          <c:spPr>
            <a:noFill/>
          </c:spPr>
          <c:invertIfNegative val="0"/>
          <c:cat>
            <c:strRef>
              <c:f>Лист1!$A$2:$A$52</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Лист1!$G$2:$G$52</c:f>
              <c:numCache>
                <c:formatCode>0.0</c:formatCode>
                <c:ptCount val="15"/>
                <c:pt idx="0">
                  <c:v>39.306887047291127</c:v>
                </c:pt>
                <c:pt idx="1">
                  <c:v>57.184250062377572</c:v>
                </c:pt>
                <c:pt idx="2">
                  <c:v>57.184250062377572</c:v>
                </c:pt>
                <c:pt idx="3">
                  <c:v>41.18885790738009</c:v>
                </c:pt>
                <c:pt idx="4">
                  <c:v>55.415829951051869</c:v>
                </c:pt>
                <c:pt idx="5">
                  <c:v>57.184250062377572</c:v>
                </c:pt>
                <c:pt idx="6">
                  <c:v>49.978784537775709</c:v>
                </c:pt>
                <c:pt idx="7">
                  <c:v>53.891136562309029</c:v>
                </c:pt>
                <c:pt idx="8">
                  <c:v>53.902809171729757</c:v>
                </c:pt>
                <c:pt idx="9">
                  <c:v>57.659147209047767</c:v>
                </c:pt>
                <c:pt idx="10">
                  <c:v>52.0524697642321</c:v>
                </c:pt>
                <c:pt idx="11">
                  <c:v>57.756682742004109</c:v>
                </c:pt>
                <c:pt idx="12">
                  <c:v>57.911592117875948</c:v>
                </c:pt>
                <c:pt idx="13">
                  <c:v>58.218575150946791</c:v>
                </c:pt>
                <c:pt idx="14">
                  <c:v>60</c:v>
                </c:pt>
              </c:numCache>
            </c:numRef>
          </c:val>
        </c:ser>
        <c:ser>
          <c:idx val="5"/>
          <c:order val="6"/>
          <c:tx>
            <c:strRef>
              <c:f>Лист1!$H$1</c:f>
              <c:strCache>
                <c:ptCount val="1"/>
                <c:pt idx="0">
                  <c:v>ТОРГІВЛЯ</c:v>
                </c:pt>
              </c:strCache>
            </c:strRef>
          </c:tx>
          <c:invertIfNegative val="0"/>
          <c:dLbls>
            <c:dLbl>
              <c:idx val="0"/>
              <c:layout>
                <c:manualLayout>
                  <c:x val="5.0910923263835187E-2"/>
                  <c:y val="0"/>
                </c:manualLayout>
              </c:layout>
              <c:dLblPos val="ctr"/>
              <c:showLegendKey val="0"/>
              <c:showVal val="1"/>
              <c:showCatName val="0"/>
              <c:showSerName val="0"/>
              <c:showPercent val="0"/>
              <c:showBubbleSize val="0"/>
            </c:dLbl>
            <c:dLbl>
              <c:idx val="1"/>
              <c:layout>
                <c:manualLayout>
                  <c:x val="2.7324364102600536E-2"/>
                  <c:y val="0"/>
                </c:manualLayout>
              </c:layout>
              <c:spPr>
                <a:ln w="19050">
                  <a:solidFill>
                    <a:srgbClr val="00B050"/>
                  </a:solidFill>
                </a:ln>
              </c:spPr>
              <c:txPr>
                <a:bodyPr/>
                <a:lstStyle/>
                <a:p>
                  <a:pPr>
                    <a:defRPr/>
                  </a:pPr>
                  <a:endParaRPr lang="uk-UA"/>
                </a:p>
              </c:txPr>
              <c:dLblPos val="ctr"/>
              <c:showLegendKey val="0"/>
              <c:showVal val="1"/>
              <c:showCatName val="0"/>
              <c:showSerName val="0"/>
              <c:showPercent val="0"/>
              <c:showBubbleSize val="0"/>
            </c:dLbl>
            <c:dLbl>
              <c:idx val="3"/>
              <c:layout>
                <c:manualLayout>
                  <c:x val="1.6457884384477112E-2"/>
                  <c:y val="0"/>
                </c:manualLayout>
              </c:layout>
              <c:dLblPos val="ctr"/>
              <c:showLegendKey val="0"/>
              <c:showVal val="1"/>
              <c:showCatName val="0"/>
              <c:showSerName val="0"/>
              <c:showPercent val="0"/>
              <c:showBubbleSize val="0"/>
            </c:dLbl>
            <c:dLbl>
              <c:idx val="4"/>
              <c:layout>
                <c:manualLayout>
                  <c:x val="1.7721344652264232E-2"/>
                  <c:y val="3.759767061635749E-17"/>
                </c:manualLayout>
              </c:layout>
              <c:dLblPos val="ctr"/>
              <c:showLegendKey val="0"/>
              <c:showVal val="1"/>
              <c:showCatName val="0"/>
              <c:showSerName val="0"/>
              <c:showPercent val="0"/>
              <c:showBubbleSize val="0"/>
            </c:dLbl>
            <c:dLbl>
              <c:idx val="5"/>
              <c:layout>
                <c:manualLayout>
                  <c:x val="1.7693471794033789E-2"/>
                  <c:y val="0"/>
                </c:manualLayout>
              </c:layout>
              <c:dLblPos val="ctr"/>
              <c:showLegendKey val="0"/>
              <c:showVal val="1"/>
              <c:showCatName val="0"/>
              <c:showSerName val="0"/>
              <c:showPercent val="0"/>
              <c:showBubbleSize val="0"/>
            </c:dLbl>
            <c:dLbl>
              <c:idx val="6"/>
              <c:layout>
                <c:manualLayout>
                  <c:x val="1.9408909586459692E-2"/>
                  <c:y val="0"/>
                </c:manualLayout>
              </c:layout>
              <c:dLblPos val="ctr"/>
              <c:showLegendKey val="0"/>
              <c:showVal val="1"/>
              <c:showCatName val="0"/>
              <c:showSerName val="0"/>
              <c:showPercent val="0"/>
              <c:showBubbleSize val="0"/>
            </c:dLbl>
            <c:dLbl>
              <c:idx val="8"/>
              <c:layout>
                <c:manualLayout>
                  <c:x val="1.8563651497455647E-2"/>
                  <c:y val="-7.519534123271498E-17"/>
                </c:manualLayout>
              </c:layout>
              <c:dLblPos val="ctr"/>
              <c:showLegendKey val="0"/>
              <c:showVal val="1"/>
              <c:showCatName val="0"/>
              <c:showSerName val="0"/>
              <c:showPercent val="0"/>
              <c:showBubbleSize val="0"/>
            </c:dLbl>
            <c:dLbl>
              <c:idx val="12"/>
              <c:layout>
                <c:manualLayout>
                  <c:x val="1.617686039031839E-2"/>
                  <c:y val="0"/>
                </c:manualLayout>
              </c:layout>
              <c:dLblPos val="ctr"/>
              <c:showLegendKey val="0"/>
              <c:showVal val="1"/>
              <c:showCatName val="0"/>
              <c:showSerName val="0"/>
              <c:showPercent val="0"/>
              <c:showBubbleSize val="0"/>
            </c:dLbl>
            <c:dLbl>
              <c:idx val="14"/>
              <c:delete val="1"/>
            </c:dLbl>
            <c:dLblPos val="inBase"/>
            <c:showLegendKey val="0"/>
            <c:showVal val="1"/>
            <c:showCatName val="0"/>
            <c:showSerName val="0"/>
            <c:showPercent val="0"/>
            <c:showBubbleSize val="0"/>
            <c:showLeaderLines val="0"/>
          </c:dLbls>
          <c:cat>
            <c:strRef>
              <c:f>Лист1!$A$2:$A$52</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Лист1!$H$2:$H$52</c:f>
              <c:numCache>
                <c:formatCode>0.0</c:formatCode>
                <c:ptCount val="15"/>
                <c:pt idx="0">
                  <c:v>32.298167794612645</c:v>
                </c:pt>
                <c:pt idx="1">
                  <c:v>12.036221618032986</c:v>
                </c:pt>
                <c:pt idx="2">
                  <c:v>3.0091401038862373</c:v>
                </c:pt>
                <c:pt idx="3">
                  <c:v>4.4157141203332282</c:v>
                </c:pt>
                <c:pt idx="4">
                  <c:v>3.3315505636545675</c:v>
                </c:pt>
                <c:pt idx="5">
                  <c:v>3.3554221180199897</c:v>
                </c:pt>
                <c:pt idx="6">
                  <c:v>4.2658321480757193</c:v>
                </c:pt>
                <c:pt idx="7">
                  <c:v>1.6271477560612646</c:v>
                </c:pt>
                <c:pt idx="8">
                  <c:v>4.9912125092447486</c:v>
                </c:pt>
                <c:pt idx="9">
                  <c:v>1.5150915208378251</c:v>
                </c:pt>
                <c:pt idx="10">
                  <c:v>1.4610563463251887</c:v>
                </c:pt>
                <c:pt idx="11">
                  <c:v>1.7789445640680241</c:v>
                </c:pt>
                <c:pt idx="12">
                  <c:v>3.4655995195122178</c:v>
                </c:pt>
                <c:pt idx="13">
                  <c:v>1.0815344405214473</c:v>
                </c:pt>
                <c:pt idx="14">
                  <c:v>0</c:v>
                </c:pt>
              </c:numCache>
            </c:numRef>
          </c:val>
        </c:ser>
        <c:ser>
          <c:idx val="7"/>
          <c:order val="7"/>
          <c:tx>
            <c:strRef>
              <c:f>Лист1!$I$1</c:f>
              <c:strCache>
                <c:ptCount val="1"/>
                <c:pt idx="0">
                  <c:v>Столбец5</c:v>
                </c:pt>
              </c:strCache>
            </c:strRef>
          </c:tx>
          <c:spPr>
            <a:noFill/>
          </c:spPr>
          <c:invertIfNegative val="0"/>
          <c:cat>
            <c:strRef>
              <c:f>Лист1!$A$2:$A$52</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Лист1!$I$2:$I$52</c:f>
              <c:numCache>
                <c:formatCode>0.0</c:formatCode>
                <c:ptCount val="15"/>
                <c:pt idx="0">
                  <c:v>27.701832205387355</c:v>
                </c:pt>
                <c:pt idx="1">
                  <c:v>47.963778381967018</c:v>
                </c:pt>
                <c:pt idx="2">
                  <c:v>56.990859896113761</c:v>
                </c:pt>
                <c:pt idx="3">
                  <c:v>55.584285879666773</c:v>
                </c:pt>
                <c:pt idx="4">
                  <c:v>56.668449436345433</c:v>
                </c:pt>
                <c:pt idx="5">
                  <c:v>56.644577881980013</c:v>
                </c:pt>
                <c:pt idx="6">
                  <c:v>55.734167851924283</c:v>
                </c:pt>
                <c:pt idx="7">
                  <c:v>58.372852243938738</c:v>
                </c:pt>
                <c:pt idx="8">
                  <c:v>55.008787490755253</c:v>
                </c:pt>
                <c:pt idx="9">
                  <c:v>58.484908479162172</c:v>
                </c:pt>
                <c:pt idx="10">
                  <c:v>58.538943653674814</c:v>
                </c:pt>
                <c:pt idx="11">
                  <c:v>58.221055435931973</c:v>
                </c:pt>
                <c:pt idx="12">
                  <c:v>56.534400480487783</c:v>
                </c:pt>
                <c:pt idx="13">
                  <c:v>58.918465559478555</c:v>
                </c:pt>
                <c:pt idx="14">
                  <c:v>60</c:v>
                </c:pt>
              </c:numCache>
            </c:numRef>
          </c:val>
        </c:ser>
        <c:ser>
          <c:idx val="8"/>
          <c:order val="8"/>
          <c:tx>
            <c:strRef>
              <c:f>Лист1!$J$1</c:f>
              <c:strCache>
                <c:ptCount val="1"/>
                <c:pt idx="0">
                  <c:v>ТРАНСПОРТ ТА ЗВ'ЯЗОК</c:v>
                </c:pt>
              </c:strCache>
            </c:strRef>
          </c:tx>
          <c:spPr>
            <a:solidFill>
              <a:schemeClr val="accent5"/>
            </a:solidFill>
          </c:spPr>
          <c:invertIfNegative val="0"/>
          <c:dLbls>
            <c:dLbl>
              <c:idx val="0"/>
              <c:layout>
                <c:manualLayout>
                  <c:x val="5.984444759000894E-2"/>
                  <c:y val="0"/>
                </c:manualLayout>
              </c:layout>
              <c:dLblPos val="ctr"/>
              <c:showLegendKey val="0"/>
              <c:showVal val="1"/>
              <c:showCatName val="0"/>
              <c:showSerName val="0"/>
              <c:showPercent val="0"/>
              <c:showBubbleSize val="0"/>
            </c:dLbl>
            <c:dLbl>
              <c:idx val="1"/>
              <c:layout>
                <c:manualLayout>
                  <c:x val="3.3176461972403787E-2"/>
                  <c:y val="0"/>
                </c:manualLayout>
              </c:layout>
              <c:dLblPos val="ctr"/>
              <c:showLegendKey val="0"/>
              <c:showVal val="1"/>
              <c:showCatName val="0"/>
              <c:showSerName val="0"/>
              <c:showPercent val="0"/>
              <c:showBubbleSize val="0"/>
            </c:dLbl>
            <c:dLbl>
              <c:idx val="2"/>
              <c:delete val="1"/>
            </c:dLbl>
            <c:dLbl>
              <c:idx val="3"/>
              <c:delete val="1"/>
            </c:dLbl>
            <c:dLbl>
              <c:idx val="4"/>
              <c:layout>
                <c:manualLayout>
                  <c:x val="2.7993859226763292E-2"/>
                  <c:y val="3.759767061635749E-17"/>
                </c:manualLayout>
              </c:layout>
              <c:dLblPos val="ctr"/>
              <c:showLegendKey val="0"/>
              <c:showVal val="1"/>
              <c:showCatName val="0"/>
              <c:showSerName val="0"/>
              <c:showPercent val="0"/>
              <c:showBubbleSize val="0"/>
            </c:dLbl>
            <c:dLbl>
              <c:idx val="5"/>
              <c:delete val="1"/>
            </c:dLbl>
            <c:dLbl>
              <c:idx val="6"/>
              <c:layout>
                <c:manualLayout>
                  <c:x val="3.0327309334620325E-2"/>
                  <c:y val="0"/>
                </c:manualLayout>
              </c:layout>
              <c:dLblPos val="ctr"/>
              <c:showLegendKey val="0"/>
              <c:showVal val="1"/>
              <c:showCatName val="0"/>
              <c:showSerName val="0"/>
              <c:showPercent val="0"/>
              <c:showBubbleSize val="0"/>
            </c:dLbl>
            <c:dLbl>
              <c:idx val="7"/>
              <c:delete val="1"/>
            </c:dLbl>
            <c:dLbl>
              <c:idx val="8"/>
              <c:delete val="1"/>
            </c:dLbl>
            <c:dLbl>
              <c:idx val="9"/>
              <c:delete val="1"/>
            </c:dLbl>
            <c:dLbl>
              <c:idx val="10"/>
              <c:layout>
                <c:manualLayout>
                  <c:x val="1.8024885543660201E-2"/>
                  <c:y val="0"/>
                </c:manualLayout>
              </c:layout>
              <c:dLblPos val="ctr"/>
              <c:showLegendKey val="0"/>
              <c:showVal val="1"/>
              <c:showCatName val="0"/>
              <c:showSerName val="0"/>
              <c:showPercent val="0"/>
              <c:showBubbleSize val="0"/>
            </c:dLbl>
            <c:dLbl>
              <c:idx val="11"/>
              <c:delete val="1"/>
            </c:dLbl>
            <c:dLbl>
              <c:idx val="12"/>
              <c:layout>
                <c:manualLayout>
                  <c:x val="2.0154918439098179E-2"/>
                  <c:y val="0"/>
                </c:manualLayout>
              </c:layout>
              <c:dLblPos val="ctr"/>
              <c:showLegendKey val="0"/>
              <c:showVal val="1"/>
              <c:showCatName val="0"/>
              <c:showSerName val="0"/>
              <c:showPercent val="0"/>
              <c:showBubbleSize val="0"/>
            </c:dLbl>
            <c:dLbl>
              <c:idx val="13"/>
              <c:delete val="1"/>
            </c:dLbl>
            <c:dLbl>
              <c:idx val="14"/>
              <c:delete val="1"/>
            </c:dLbl>
            <c:dLblPos val="inBase"/>
            <c:showLegendKey val="0"/>
            <c:showVal val="1"/>
            <c:showCatName val="0"/>
            <c:showSerName val="0"/>
            <c:showPercent val="0"/>
            <c:showBubbleSize val="0"/>
            <c:showLeaderLines val="0"/>
          </c:dLbls>
          <c:cat>
            <c:strRef>
              <c:f>Лист1!$A$2:$A$52</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Лист1!$J$2:$J$52</c:f>
              <c:numCache>
                <c:formatCode>0.0</c:formatCode>
                <c:ptCount val="15"/>
                <c:pt idx="0">
                  <c:v>37.735703721962047</c:v>
                </c:pt>
                <c:pt idx="1">
                  <c:v>15.353093418782359</c:v>
                </c:pt>
                <c:pt idx="2">
                  <c:v>0</c:v>
                </c:pt>
                <c:pt idx="3">
                  <c:v>0</c:v>
                </c:pt>
                <c:pt idx="4">
                  <c:v>11.461671185605123</c:v>
                </c:pt>
                <c:pt idx="5">
                  <c:v>0</c:v>
                </c:pt>
                <c:pt idx="6">
                  <c:v>13.033029332018703</c:v>
                </c:pt>
                <c:pt idx="7">
                  <c:v>0</c:v>
                </c:pt>
                <c:pt idx="8">
                  <c:v>0</c:v>
                </c:pt>
                <c:pt idx="9">
                  <c:v>0</c:v>
                </c:pt>
                <c:pt idx="10">
                  <c:v>5.4535370963766319</c:v>
                </c:pt>
                <c:pt idx="11">
                  <c:v>0</c:v>
                </c:pt>
                <c:pt idx="12">
                  <c:v>6.0081340892284905</c:v>
                </c:pt>
                <c:pt idx="13">
                  <c:v>0</c:v>
                </c:pt>
                <c:pt idx="14">
                  <c:v>0</c:v>
                </c:pt>
              </c:numCache>
            </c:numRef>
          </c:val>
        </c:ser>
        <c:ser>
          <c:idx val="9"/>
          <c:order val="9"/>
          <c:tx>
            <c:strRef>
              <c:f>Лист1!$K$1</c:f>
              <c:strCache>
                <c:ptCount val="1"/>
                <c:pt idx="0">
                  <c:v>Столбец6</c:v>
                </c:pt>
              </c:strCache>
            </c:strRef>
          </c:tx>
          <c:spPr>
            <a:noFill/>
          </c:spPr>
          <c:invertIfNegative val="0"/>
          <c:cat>
            <c:strRef>
              <c:f>Лист1!$A$2:$A$52</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Лист1!$K$2:$K$52</c:f>
              <c:numCache>
                <c:formatCode>0.0</c:formatCode>
                <c:ptCount val="15"/>
                <c:pt idx="0">
                  <c:v>22.264296278037953</c:v>
                </c:pt>
                <c:pt idx="1">
                  <c:v>44.646906581217642</c:v>
                </c:pt>
                <c:pt idx="2">
                  <c:v>60</c:v>
                </c:pt>
                <c:pt idx="3">
                  <c:v>60</c:v>
                </c:pt>
                <c:pt idx="4">
                  <c:v>48.538328814394873</c:v>
                </c:pt>
                <c:pt idx="5">
                  <c:v>60</c:v>
                </c:pt>
                <c:pt idx="6">
                  <c:v>46.9669706679813</c:v>
                </c:pt>
                <c:pt idx="7">
                  <c:v>60</c:v>
                </c:pt>
                <c:pt idx="8">
                  <c:v>60</c:v>
                </c:pt>
                <c:pt idx="9">
                  <c:v>60</c:v>
                </c:pt>
                <c:pt idx="10">
                  <c:v>54.546462903623365</c:v>
                </c:pt>
                <c:pt idx="11">
                  <c:v>60</c:v>
                </c:pt>
                <c:pt idx="12">
                  <c:v>53.991865910771509</c:v>
                </c:pt>
                <c:pt idx="13">
                  <c:v>60</c:v>
                </c:pt>
                <c:pt idx="14">
                  <c:v>60</c:v>
                </c:pt>
              </c:numCache>
            </c:numRef>
          </c:val>
        </c:ser>
        <c:ser>
          <c:idx val="10"/>
          <c:order val="10"/>
          <c:tx>
            <c:strRef>
              <c:f>Лист1!$L$1</c:f>
              <c:strCache>
                <c:ptCount val="1"/>
                <c:pt idx="0">
                  <c:v>ІНШЕ</c:v>
                </c:pt>
              </c:strCache>
            </c:strRef>
          </c:tx>
          <c:spPr>
            <a:solidFill>
              <a:schemeClr val="accent5"/>
            </a:solidFill>
          </c:spPr>
          <c:invertIfNegative val="0"/>
          <c:dLbls>
            <c:dLbl>
              <c:idx val="0"/>
              <c:layout>
                <c:manualLayout>
                  <c:x val="5.1586648791602289E-2"/>
                  <c:y val="0"/>
                </c:manualLayout>
              </c:layout>
              <c:dLblPos val="ctr"/>
              <c:showLegendKey val="0"/>
              <c:showVal val="1"/>
              <c:showCatName val="0"/>
              <c:showSerName val="0"/>
              <c:showPercent val="0"/>
              <c:showBubbleSize val="0"/>
            </c:dLbl>
            <c:dLbl>
              <c:idx val="1"/>
              <c:layout>
                <c:manualLayout>
                  <c:x val="1.7255048129867844E-2"/>
                  <c:y val="0"/>
                </c:manualLayout>
              </c:layout>
              <c:dLblPos val="ctr"/>
              <c:showLegendKey val="0"/>
              <c:showVal val="1"/>
              <c:showCatName val="0"/>
              <c:showSerName val="0"/>
              <c:showPercent val="0"/>
              <c:showBubbleSize val="0"/>
            </c:dLbl>
            <c:dLbl>
              <c:idx val="3"/>
              <c:layout>
                <c:manualLayout>
                  <c:x val="1.7566677615416859E-2"/>
                  <c:y val="0"/>
                </c:manualLayout>
              </c:layout>
              <c:dLblPos val="ctr"/>
              <c:showLegendKey val="0"/>
              <c:showVal val="1"/>
              <c:showCatName val="0"/>
              <c:showSerName val="0"/>
              <c:showPercent val="0"/>
              <c:showBubbleSize val="0"/>
            </c:dLbl>
            <c:dLbl>
              <c:idx val="5"/>
              <c:layout>
                <c:manualLayout>
                  <c:x val="1.5028170715244869E-2"/>
                  <c:y val="0"/>
                </c:manualLayout>
              </c:layout>
              <c:dLblPos val="ctr"/>
              <c:showLegendKey val="0"/>
              <c:showVal val="1"/>
              <c:showCatName val="0"/>
              <c:showSerName val="0"/>
              <c:showPercent val="0"/>
              <c:showBubbleSize val="0"/>
            </c:dLbl>
            <c:dLbl>
              <c:idx val="7"/>
              <c:layout>
                <c:manualLayout>
                  <c:x val="1.5925895360917989E-2"/>
                  <c:y val="0"/>
                </c:manualLayout>
              </c:layout>
              <c:dLblPos val="ctr"/>
              <c:showLegendKey val="0"/>
              <c:showVal val="1"/>
              <c:showCatName val="0"/>
              <c:showSerName val="0"/>
              <c:showPercent val="0"/>
              <c:showBubbleSize val="0"/>
            </c:dLbl>
            <c:dLbl>
              <c:idx val="8"/>
              <c:layout>
                <c:manualLayout>
                  <c:x val="1.6607414070983973E-2"/>
                  <c:y val="-7.519534123271498E-17"/>
                </c:manualLayout>
              </c:layout>
              <c:dLblPos val="ctr"/>
              <c:showLegendKey val="0"/>
              <c:showVal val="1"/>
              <c:showCatName val="0"/>
              <c:showSerName val="0"/>
              <c:showPercent val="0"/>
              <c:showBubbleSize val="0"/>
            </c:dLbl>
            <c:dLbl>
              <c:idx val="9"/>
              <c:layout>
                <c:manualLayout>
                  <c:x val="1.629928235587956E-2"/>
                  <c:y val="7.519534123271498E-17"/>
                </c:manualLayout>
              </c:layout>
              <c:dLblPos val="ctr"/>
              <c:showLegendKey val="0"/>
              <c:showVal val="1"/>
              <c:showCatName val="0"/>
              <c:showSerName val="0"/>
              <c:showPercent val="0"/>
              <c:showBubbleSize val="0"/>
            </c:dLbl>
            <c:dLbl>
              <c:idx val="10"/>
              <c:layout>
                <c:manualLayout>
                  <c:x val="1.5710563867922002E-2"/>
                  <c:y val="0"/>
                </c:manualLayout>
              </c:layout>
              <c:dLblPos val="ctr"/>
              <c:showLegendKey val="0"/>
              <c:showVal val="1"/>
              <c:showCatName val="0"/>
              <c:showSerName val="0"/>
              <c:showPercent val="0"/>
              <c:showBubbleSize val="0"/>
            </c:dLbl>
            <c:dLbl>
              <c:idx val="11"/>
              <c:layout>
                <c:manualLayout>
                  <c:x val="1.6807442818284814E-2"/>
                  <c:y val="0"/>
                </c:manualLayout>
              </c:layout>
              <c:dLblPos val="ctr"/>
              <c:showLegendKey val="0"/>
              <c:showVal val="1"/>
              <c:showCatName val="0"/>
              <c:showSerName val="0"/>
              <c:showPercent val="0"/>
              <c:showBubbleSize val="0"/>
            </c:dLbl>
            <c:dLbl>
              <c:idx val="13"/>
              <c:layout>
                <c:manualLayout>
                  <c:x val="1.8568242321164188E-2"/>
                  <c:y val="0"/>
                </c:manualLayout>
              </c:layout>
              <c:dLblPos val="ctr"/>
              <c:showLegendKey val="0"/>
              <c:showVal val="1"/>
              <c:showCatName val="0"/>
              <c:showSerName val="0"/>
              <c:showPercent val="0"/>
              <c:showBubbleSize val="0"/>
            </c:dLbl>
            <c:dLbl>
              <c:idx val="14"/>
              <c:layout>
                <c:manualLayout>
                  <c:x val="1.5539282421462757E-2"/>
                  <c:y val="0"/>
                </c:manualLayout>
              </c:layout>
              <c:dLblPos val="ctr"/>
              <c:showLegendKey val="0"/>
              <c:showVal val="1"/>
              <c:showCatName val="0"/>
              <c:showSerName val="0"/>
              <c:showPercent val="0"/>
              <c:showBubbleSize val="0"/>
            </c:dLbl>
            <c:dLblPos val="inBase"/>
            <c:showLegendKey val="0"/>
            <c:showVal val="1"/>
            <c:showCatName val="0"/>
            <c:showSerName val="0"/>
            <c:showPercent val="0"/>
            <c:showBubbleSize val="0"/>
            <c:showLeaderLines val="0"/>
          </c:dLbls>
          <c:cat>
            <c:strRef>
              <c:f>Лист1!$A$2:$A$52</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Лист1!$L$2:$L$52</c:f>
              <c:numCache>
                <c:formatCode>0.0</c:formatCode>
                <c:ptCount val="15"/>
                <c:pt idx="0">
                  <c:v>30.527044829360676</c:v>
                </c:pt>
                <c:pt idx="1">
                  <c:v>3.7316683489699272</c:v>
                </c:pt>
                <c:pt idx="2">
                  <c:v>2.5044259362352421</c:v>
                </c:pt>
                <c:pt idx="3">
                  <c:v>3.4642335136524349</c:v>
                </c:pt>
                <c:pt idx="4">
                  <c:v>1.458861562311204</c:v>
                </c:pt>
                <c:pt idx="5">
                  <c:v>3.2600872251034643</c:v>
                </c:pt>
                <c:pt idx="6">
                  <c:v>0.80245509203571053</c:v>
                </c:pt>
                <c:pt idx="7">
                  <c:v>3.6810072105302272</c:v>
                </c:pt>
                <c:pt idx="8">
                  <c:v>3.0961271993383188</c:v>
                </c:pt>
                <c:pt idx="9">
                  <c:v>3.3606203620477961</c:v>
                </c:pt>
                <c:pt idx="10">
                  <c:v>2.67450159678488</c:v>
                </c:pt>
                <c:pt idx="11">
                  <c:v>4.1157809385680189</c:v>
                </c:pt>
                <c:pt idx="12">
                  <c:v>0.90469282804862683</c:v>
                </c:pt>
                <c:pt idx="13">
                  <c:v>3.7960279378602073</c:v>
                </c:pt>
                <c:pt idx="14">
                  <c:v>2.821553831824775</c:v>
                </c:pt>
              </c:numCache>
            </c:numRef>
          </c:val>
        </c:ser>
        <c:ser>
          <c:idx val="11"/>
          <c:order val="11"/>
          <c:tx>
            <c:strRef>
              <c:f>Лист1!$M$1</c:f>
              <c:strCache>
                <c:ptCount val="1"/>
                <c:pt idx="0">
                  <c:v>Столбец7</c:v>
                </c:pt>
              </c:strCache>
            </c:strRef>
          </c:tx>
          <c:spPr>
            <a:noFill/>
          </c:spPr>
          <c:invertIfNegative val="0"/>
          <c:cat>
            <c:strRef>
              <c:f>Лист1!$A$2:$A$52</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Лист1!$M$2:$M$52</c:f>
              <c:numCache>
                <c:formatCode>0.0</c:formatCode>
                <c:ptCount val="15"/>
                <c:pt idx="0">
                  <c:v>29.472955170639324</c:v>
                </c:pt>
                <c:pt idx="1">
                  <c:v>56.268331651030074</c:v>
                </c:pt>
                <c:pt idx="2">
                  <c:v>57.495574063764757</c:v>
                </c:pt>
                <c:pt idx="3">
                  <c:v>56.535766486347562</c:v>
                </c:pt>
                <c:pt idx="4">
                  <c:v>58.541138437688794</c:v>
                </c:pt>
                <c:pt idx="5">
                  <c:v>56.739912774896538</c:v>
                </c:pt>
                <c:pt idx="6">
                  <c:v>59.197544907964293</c:v>
                </c:pt>
                <c:pt idx="7">
                  <c:v>56.318992789469775</c:v>
                </c:pt>
                <c:pt idx="8">
                  <c:v>56.903872800661681</c:v>
                </c:pt>
                <c:pt idx="9">
                  <c:v>56.639379637952203</c:v>
                </c:pt>
                <c:pt idx="10">
                  <c:v>57.325498403215121</c:v>
                </c:pt>
                <c:pt idx="11">
                  <c:v>55.884219061431978</c:v>
                </c:pt>
                <c:pt idx="12">
                  <c:v>59.095307171951376</c:v>
                </c:pt>
                <c:pt idx="13">
                  <c:v>56.20397206213979</c:v>
                </c:pt>
                <c:pt idx="14">
                  <c:v>57.178446168175228</c:v>
                </c:pt>
              </c:numCache>
            </c:numRef>
          </c:val>
        </c:ser>
        <c:dLbls>
          <c:showLegendKey val="0"/>
          <c:showVal val="0"/>
          <c:showCatName val="0"/>
          <c:showSerName val="0"/>
          <c:showPercent val="0"/>
          <c:showBubbleSize val="0"/>
        </c:dLbls>
        <c:gapWidth val="50"/>
        <c:overlap val="100"/>
        <c:axId val="43747584"/>
        <c:axId val="71372800"/>
      </c:barChart>
      <c:catAx>
        <c:axId val="43747584"/>
        <c:scaling>
          <c:orientation val="maxMin"/>
        </c:scaling>
        <c:delete val="0"/>
        <c:axPos val="l"/>
        <c:majorGridlines>
          <c:spPr>
            <a:ln>
              <a:solidFill>
                <a:schemeClr val="bg1">
                  <a:lumMod val="75000"/>
                </a:schemeClr>
              </a:solidFill>
              <a:prstDash val="dash"/>
            </a:ln>
          </c:spPr>
        </c:majorGridlines>
        <c:majorTickMark val="out"/>
        <c:minorTickMark val="none"/>
        <c:tickLblPos val="nextTo"/>
        <c:txPr>
          <a:bodyPr/>
          <a:lstStyle/>
          <a:p>
            <a:pPr>
              <a:defRPr sz="600"/>
            </a:pPr>
            <a:endParaRPr lang="uk-UA"/>
          </a:p>
        </c:txPr>
        <c:crossAx val="71372800"/>
        <c:crosses val="autoZero"/>
        <c:auto val="1"/>
        <c:lblAlgn val="ctr"/>
        <c:lblOffset val="100"/>
        <c:noMultiLvlLbl val="0"/>
      </c:catAx>
      <c:valAx>
        <c:axId val="71372800"/>
        <c:scaling>
          <c:orientation val="minMax"/>
          <c:max val="360"/>
        </c:scaling>
        <c:delete val="1"/>
        <c:axPos val="t"/>
        <c:majorGridlines/>
        <c:numFmt formatCode="0.0" sourceLinked="1"/>
        <c:majorTickMark val="out"/>
        <c:minorTickMark val="none"/>
        <c:tickLblPos val="nextTo"/>
        <c:crossAx val="43747584"/>
        <c:crosses val="autoZero"/>
        <c:crossBetween val="between"/>
        <c:majorUnit val="60"/>
      </c:valAx>
      <c:spPr>
        <a:ln>
          <a:noFill/>
        </a:ln>
      </c:spPr>
    </c:plotArea>
    <c:plotVisOnly val="1"/>
    <c:dispBlanksAs val="gap"/>
    <c:showDLblsOverMax val="0"/>
  </c:chart>
  <c:txPr>
    <a:bodyPr/>
    <a:lstStyle/>
    <a:p>
      <a:pPr>
        <a:defRPr sz="800"/>
      </a:pPr>
      <a:endParaRPr lang="uk-UA"/>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974172790953"/>
          <c:y val="7.6702336104069813E-3"/>
          <c:w val="0.83902582720904706"/>
          <c:h val="0.97060511794986515"/>
        </c:manualLayout>
      </c:layout>
      <c:barChart>
        <c:barDir val="bar"/>
        <c:grouping val="clustered"/>
        <c:varyColors val="0"/>
        <c:ser>
          <c:idx val="0"/>
          <c:order val="0"/>
          <c:tx>
            <c:strRef>
              <c:f>Лист1!$B$1</c:f>
              <c:strCache>
                <c:ptCount val="1"/>
                <c:pt idx="0">
                  <c:v>1 хвиля, N=377</c:v>
                </c:pt>
              </c:strCache>
            </c:strRef>
          </c:tx>
          <c:spPr>
            <a:solidFill>
              <a:schemeClr val="accent6">
                <a:lumMod val="40000"/>
                <a:lumOff val="60000"/>
              </a:schemeClr>
            </a:solidFill>
          </c:spPr>
          <c:invertIfNegative val="0"/>
          <c:dLbls>
            <c:spPr>
              <a:ln>
                <a:noFill/>
              </a:ln>
            </c:spPr>
            <c:dLblPos val="outEnd"/>
            <c:showLegendKey val="0"/>
            <c:showVal val="1"/>
            <c:showCatName val="0"/>
            <c:showSerName val="0"/>
            <c:showPercent val="0"/>
            <c:showBubbleSize val="0"/>
            <c:showLeaderLines val="0"/>
          </c:dLbls>
          <c:cat>
            <c:strRef>
              <c:f>Лист1!$A$2:$A$16</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Лист1!$B$2:$B$16</c:f>
              <c:numCache>
                <c:formatCode>0.0</c:formatCode>
                <c:ptCount val="15"/>
                <c:pt idx="0">
                  <c:v>25.948638006445432</c:v>
                </c:pt>
                <c:pt idx="1">
                  <c:v>4.4098026580272123</c:v>
                </c:pt>
                <c:pt idx="2">
                  <c:v>7.103505841350457</c:v>
                </c:pt>
                <c:pt idx="3">
                  <c:v>2.5442239864655058</c:v>
                </c:pt>
                <c:pt idx="4">
                  <c:v>3.1827894273453992</c:v>
                </c:pt>
                <c:pt idx="5">
                  <c:v>2.8123237459269248</c:v>
                </c:pt>
                <c:pt idx="6">
                  <c:v>5.1485110353208325</c:v>
                </c:pt>
                <c:pt idx="7">
                  <c:v>3.3031036530132654</c:v>
                </c:pt>
                <c:pt idx="8">
                  <c:v>3.9805057570555333</c:v>
                </c:pt>
                <c:pt idx="9">
                  <c:v>4.8003873515397286</c:v>
                </c:pt>
                <c:pt idx="10">
                  <c:v>2.7508621585757504</c:v>
                </c:pt>
                <c:pt idx="11">
                  <c:v>0.62365730421220655</c:v>
                </c:pt>
                <c:pt idx="12">
                  <c:v>1.356111867526778</c:v>
                </c:pt>
                <c:pt idx="13">
                  <c:v>0.94413615687138119</c:v>
                </c:pt>
                <c:pt idx="14">
                  <c:v>1.2230800139302334</c:v>
                </c:pt>
              </c:numCache>
            </c:numRef>
          </c:val>
        </c:ser>
        <c:ser>
          <c:idx val="2"/>
          <c:order val="1"/>
          <c:tx>
            <c:strRef>
              <c:f>Лист1!$C$1</c:f>
              <c:strCache>
                <c:ptCount val="1"/>
                <c:pt idx="0">
                  <c:v>2 хвиля, N=287</c:v>
                </c:pt>
              </c:strCache>
            </c:strRef>
          </c:tx>
          <c:spPr>
            <a:solidFill>
              <a:schemeClr val="accent6">
                <a:lumMod val="20000"/>
                <a:lumOff val="80000"/>
              </a:schemeClr>
            </a:solidFill>
          </c:spPr>
          <c:invertIfNegative val="0"/>
          <c:dLbls>
            <c:showLegendKey val="0"/>
            <c:showVal val="1"/>
            <c:showCatName val="0"/>
            <c:showSerName val="0"/>
            <c:showPercent val="0"/>
            <c:showBubbleSize val="0"/>
            <c:showLeaderLines val="0"/>
          </c:dLbls>
          <c:cat>
            <c:strRef>
              <c:f>Лист1!$A$2:$A$16</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Лист1!$C$2:$C$16</c:f>
              <c:numCache>
                <c:formatCode>0.0</c:formatCode>
                <c:ptCount val="15"/>
                <c:pt idx="0">
                  <c:v>26.713249015132355</c:v>
                </c:pt>
                <c:pt idx="1">
                  <c:v>6.2848831047154956</c:v>
                </c:pt>
                <c:pt idx="2">
                  <c:v>6.0206886035792744</c:v>
                </c:pt>
                <c:pt idx="3">
                  <c:v>5.1546535811244869</c:v>
                </c:pt>
                <c:pt idx="4">
                  <c:v>4.110338317858317</c:v>
                </c:pt>
                <c:pt idx="5">
                  <c:v>4.0323818199290669</c:v>
                </c:pt>
                <c:pt idx="6">
                  <c:v>3.8253090833604828</c:v>
                </c:pt>
                <c:pt idx="7">
                  <c:v>3.4892747999991509</c:v>
                </c:pt>
                <c:pt idx="8">
                  <c:v>3.3915465193848817</c:v>
                </c:pt>
                <c:pt idx="9">
                  <c:v>3.1936784390805184</c:v>
                </c:pt>
                <c:pt idx="10">
                  <c:v>3.097831261409294</c:v>
                </c:pt>
                <c:pt idx="11">
                  <c:v>2.5854104475643962</c:v>
                </c:pt>
                <c:pt idx="12">
                  <c:v>2.5608389714237902</c:v>
                </c:pt>
                <c:pt idx="13">
                  <c:v>1.9689614990313409</c:v>
                </c:pt>
                <c:pt idx="14">
                  <c:v>1.9452543446125052</c:v>
                </c:pt>
              </c:numCache>
            </c:numRef>
          </c:val>
        </c:ser>
        <c:dLbls>
          <c:showLegendKey val="0"/>
          <c:showVal val="0"/>
          <c:showCatName val="0"/>
          <c:showSerName val="0"/>
          <c:showPercent val="0"/>
          <c:showBubbleSize val="0"/>
        </c:dLbls>
        <c:gapWidth val="50"/>
        <c:axId val="78854784"/>
        <c:axId val="78864768"/>
      </c:barChart>
      <c:catAx>
        <c:axId val="78854784"/>
        <c:scaling>
          <c:orientation val="maxMin"/>
        </c:scaling>
        <c:delete val="0"/>
        <c:axPos val="l"/>
        <c:majorGridlines>
          <c:spPr>
            <a:ln>
              <a:solidFill>
                <a:schemeClr val="bg1">
                  <a:lumMod val="75000"/>
                </a:schemeClr>
              </a:solidFill>
              <a:prstDash val="dash"/>
            </a:ln>
          </c:spPr>
        </c:majorGridlines>
        <c:majorTickMark val="out"/>
        <c:minorTickMark val="none"/>
        <c:tickLblPos val="nextTo"/>
        <c:txPr>
          <a:bodyPr/>
          <a:lstStyle/>
          <a:p>
            <a:pPr>
              <a:defRPr sz="600"/>
            </a:pPr>
            <a:endParaRPr lang="uk-UA"/>
          </a:p>
        </c:txPr>
        <c:crossAx val="78864768"/>
        <c:crosses val="autoZero"/>
        <c:auto val="1"/>
        <c:lblAlgn val="ctr"/>
        <c:lblOffset val="100"/>
        <c:noMultiLvlLbl val="0"/>
      </c:catAx>
      <c:valAx>
        <c:axId val="78864768"/>
        <c:scaling>
          <c:orientation val="minMax"/>
          <c:max val="60"/>
        </c:scaling>
        <c:delete val="1"/>
        <c:axPos val="t"/>
        <c:majorGridlines/>
        <c:numFmt formatCode="0.0" sourceLinked="1"/>
        <c:majorTickMark val="out"/>
        <c:minorTickMark val="none"/>
        <c:tickLblPos val="nextTo"/>
        <c:crossAx val="78854784"/>
        <c:crosses val="autoZero"/>
        <c:crossBetween val="between"/>
        <c:majorUnit val="60"/>
      </c:valAx>
      <c:spPr>
        <a:ln>
          <a:noFill/>
        </a:ln>
      </c:spPr>
    </c:plotArea>
    <c:plotVisOnly val="1"/>
    <c:dispBlanksAs val="gap"/>
    <c:showDLblsOverMax val="0"/>
  </c:chart>
  <c:txPr>
    <a:bodyPr/>
    <a:lstStyle/>
    <a:p>
      <a:pPr>
        <a:defRPr sz="800"/>
      </a:pPr>
      <a:endParaRPr lang="uk-UA"/>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974172790953"/>
          <c:y val="7.6702336104069813E-3"/>
          <c:w val="0.83902582720904706"/>
          <c:h val="0.97060511794986515"/>
        </c:manualLayout>
      </c:layout>
      <c:barChart>
        <c:barDir val="bar"/>
        <c:grouping val="clustered"/>
        <c:varyColors val="0"/>
        <c:ser>
          <c:idx val="0"/>
          <c:order val="0"/>
          <c:tx>
            <c:strRef>
              <c:f>Лист1!$B$1</c:f>
              <c:strCache>
                <c:ptCount val="1"/>
                <c:pt idx="0">
                  <c:v>1 хвиля, N=69</c:v>
                </c:pt>
              </c:strCache>
            </c:strRef>
          </c:tx>
          <c:spPr>
            <a:solidFill>
              <a:schemeClr val="accent6">
                <a:lumMod val="75000"/>
              </a:schemeClr>
            </a:solidFill>
          </c:spPr>
          <c:invertIfNegative val="0"/>
          <c:dLbls>
            <c:dLbl>
              <c:idx val="3"/>
              <c:delete val="1"/>
            </c:dLbl>
            <c:dLbl>
              <c:idx val="5"/>
              <c:delete val="1"/>
            </c:dLbl>
            <c:dLbl>
              <c:idx val="11"/>
              <c:delete val="1"/>
            </c:dLbl>
            <c:dLbl>
              <c:idx val="13"/>
              <c:delete val="1"/>
            </c:dLbl>
            <c:spPr>
              <a:ln>
                <a:noFill/>
              </a:ln>
            </c:spPr>
            <c:dLblPos val="outEnd"/>
            <c:showLegendKey val="0"/>
            <c:showVal val="1"/>
            <c:showCatName val="0"/>
            <c:showSerName val="0"/>
            <c:showPercent val="0"/>
            <c:showBubbleSize val="0"/>
            <c:showLeaderLines val="0"/>
          </c:dLbls>
          <c:cat>
            <c:strRef>
              <c:f>Лист1!$A$2:$A$16</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Лист1!$B$2:$B$16</c:f>
              <c:numCache>
                <c:formatCode>0.0</c:formatCode>
                <c:ptCount val="15"/>
                <c:pt idx="0">
                  <c:v>20.148248830278337</c:v>
                </c:pt>
                <c:pt idx="1">
                  <c:v>0.40048693800998486</c:v>
                </c:pt>
                <c:pt idx="2">
                  <c:v>21.445830896856556</c:v>
                </c:pt>
                <c:pt idx="3">
                  <c:v>0</c:v>
                </c:pt>
                <c:pt idx="4">
                  <c:v>5.6369607530346988</c:v>
                </c:pt>
                <c:pt idx="5">
                  <c:v>0</c:v>
                </c:pt>
                <c:pt idx="6">
                  <c:v>4.2496026035930434</c:v>
                </c:pt>
                <c:pt idx="7">
                  <c:v>3.6728715126481006</c:v>
                </c:pt>
                <c:pt idx="8">
                  <c:v>1.4737286137837791</c:v>
                </c:pt>
                <c:pt idx="9">
                  <c:v>3.6516329738708913</c:v>
                </c:pt>
                <c:pt idx="10">
                  <c:v>1.2141244326231566</c:v>
                </c:pt>
                <c:pt idx="11">
                  <c:v>0</c:v>
                </c:pt>
                <c:pt idx="12">
                  <c:v>1.7392428307598964</c:v>
                </c:pt>
                <c:pt idx="13">
                  <c:v>0</c:v>
                </c:pt>
                <c:pt idx="14">
                  <c:v>2.5180748140071505</c:v>
                </c:pt>
              </c:numCache>
            </c:numRef>
          </c:val>
        </c:ser>
        <c:ser>
          <c:idx val="2"/>
          <c:order val="1"/>
          <c:tx>
            <c:strRef>
              <c:f>Лист1!$C$1</c:f>
              <c:strCache>
                <c:ptCount val="1"/>
                <c:pt idx="0">
                  <c:v>2 хвиля, N=43</c:v>
                </c:pt>
              </c:strCache>
            </c:strRef>
          </c:tx>
          <c:spPr>
            <a:solidFill>
              <a:schemeClr val="accent6">
                <a:lumMod val="75000"/>
                <a:alpha val="50000"/>
              </a:schemeClr>
            </a:solidFill>
          </c:spPr>
          <c:invertIfNegative val="0"/>
          <c:dLbls>
            <c:dLbl>
              <c:idx val="3"/>
              <c:delete val="1"/>
            </c:dLbl>
            <c:dLbl>
              <c:idx val="8"/>
              <c:delete val="1"/>
            </c:dLbl>
            <c:dLbl>
              <c:idx val="13"/>
              <c:delete val="1"/>
            </c:dLbl>
            <c:showLegendKey val="0"/>
            <c:showVal val="1"/>
            <c:showCatName val="0"/>
            <c:showSerName val="0"/>
            <c:showPercent val="0"/>
            <c:showBubbleSize val="0"/>
            <c:showLeaderLines val="0"/>
          </c:dLbls>
          <c:cat>
            <c:strRef>
              <c:f>Лист1!$A$2:$A$16</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Лист1!$C$2:$C$16</c:f>
              <c:numCache>
                <c:formatCode>0.0</c:formatCode>
                <c:ptCount val="15"/>
                <c:pt idx="0">
                  <c:v>10.347598251774468</c:v>
                </c:pt>
                <c:pt idx="1">
                  <c:v>2.7201836113628231</c:v>
                </c:pt>
                <c:pt idx="2">
                  <c:v>23.83669190263322</c:v>
                </c:pt>
                <c:pt idx="3">
                  <c:v>0</c:v>
                </c:pt>
                <c:pt idx="4">
                  <c:v>8.9931250981277397</c:v>
                </c:pt>
                <c:pt idx="5">
                  <c:v>9.2143721510738654</c:v>
                </c:pt>
                <c:pt idx="6">
                  <c:v>1.9800335959308593</c:v>
                </c:pt>
                <c:pt idx="7">
                  <c:v>4.9769229331855085</c:v>
                </c:pt>
                <c:pt idx="8">
                  <c:v>0</c:v>
                </c:pt>
                <c:pt idx="9">
                  <c:v>7.3493948028757377</c:v>
                </c:pt>
                <c:pt idx="10">
                  <c:v>1.9686931973287354</c:v>
                </c:pt>
                <c:pt idx="11">
                  <c:v>1.4799220175771883</c:v>
                </c:pt>
                <c:pt idx="12">
                  <c:v>4.2419853773292084</c:v>
                </c:pt>
                <c:pt idx="13">
                  <c:v>0</c:v>
                </c:pt>
                <c:pt idx="14">
                  <c:v>5.4951035466452405</c:v>
                </c:pt>
              </c:numCache>
            </c:numRef>
          </c:val>
        </c:ser>
        <c:dLbls>
          <c:showLegendKey val="0"/>
          <c:showVal val="0"/>
          <c:showCatName val="0"/>
          <c:showSerName val="0"/>
          <c:showPercent val="0"/>
          <c:showBubbleSize val="0"/>
        </c:dLbls>
        <c:gapWidth val="50"/>
        <c:axId val="78972032"/>
        <c:axId val="78973568"/>
      </c:barChart>
      <c:catAx>
        <c:axId val="78972032"/>
        <c:scaling>
          <c:orientation val="maxMin"/>
        </c:scaling>
        <c:delete val="1"/>
        <c:axPos val="l"/>
        <c:majorGridlines>
          <c:spPr>
            <a:ln>
              <a:solidFill>
                <a:schemeClr val="bg1">
                  <a:lumMod val="75000"/>
                </a:schemeClr>
              </a:solidFill>
              <a:prstDash val="dash"/>
            </a:ln>
          </c:spPr>
        </c:majorGridlines>
        <c:majorTickMark val="out"/>
        <c:minorTickMark val="none"/>
        <c:tickLblPos val="nextTo"/>
        <c:crossAx val="78973568"/>
        <c:crosses val="autoZero"/>
        <c:auto val="1"/>
        <c:lblAlgn val="ctr"/>
        <c:lblOffset val="100"/>
        <c:noMultiLvlLbl val="0"/>
      </c:catAx>
      <c:valAx>
        <c:axId val="78973568"/>
        <c:scaling>
          <c:orientation val="minMax"/>
          <c:max val="60"/>
        </c:scaling>
        <c:delete val="1"/>
        <c:axPos val="t"/>
        <c:majorGridlines/>
        <c:numFmt formatCode="0.0" sourceLinked="1"/>
        <c:majorTickMark val="out"/>
        <c:minorTickMark val="none"/>
        <c:tickLblPos val="nextTo"/>
        <c:crossAx val="78972032"/>
        <c:crosses val="autoZero"/>
        <c:crossBetween val="between"/>
        <c:majorUnit val="60"/>
      </c:valAx>
      <c:spPr>
        <a:ln>
          <a:noFill/>
        </a:ln>
      </c:spPr>
    </c:plotArea>
    <c:plotVisOnly val="1"/>
    <c:dispBlanksAs val="gap"/>
    <c:showDLblsOverMax val="0"/>
  </c:chart>
  <c:txPr>
    <a:bodyPr/>
    <a:lstStyle/>
    <a:p>
      <a:pPr>
        <a:defRPr sz="800"/>
      </a:pPr>
      <a:endParaRPr lang="uk-U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Лист1!$B$1</c:f>
              <c:strCache>
                <c:ptCount val="1"/>
                <c:pt idx="0">
                  <c:v>Ряд 1</c:v>
                </c:pt>
              </c:strCache>
            </c:strRef>
          </c:tx>
          <c:invertIfNegative val="0"/>
          <c:dLbls>
            <c:dLblPos val="outEnd"/>
            <c:showLegendKey val="0"/>
            <c:showVal val="1"/>
            <c:showCatName val="0"/>
            <c:showSerName val="0"/>
            <c:showPercent val="0"/>
            <c:showBubbleSize val="0"/>
            <c:showLeaderLines val="0"/>
          </c:dLbls>
          <c:cat>
            <c:strRef>
              <c:f>Лист1!$A$2:$A$12</c:f>
              <c:strCache>
                <c:ptCount val="11"/>
                <c:pt idx="0">
                  <c:v>-5</c:v>
                </c:pt>
                <c:pt idx="1">
                  <c:v>-4</c:v>
                </c:pt>
                <c:pt idx="2">
                  <c:v>-3</c:v>
                </c:pt>
                <c:pt idx="3">
                  <c:v>-2</c:v>
                </c:pt>
                <c:pt idx="4">
                  <c:v>-1</c:v>
                </c:pt>
                <c:pt idx="5">
                  <c:v>0</c:v>
                </c:pt>
                <c:pt idx="6">
                  <c:v>+1</c:v>
                </c:pt>
                <c:pt idx="7">
                  <c:v>+2</c:v>
                </c:pt>
                <c:pt idx="8">
                  <c:v>+3</c:v>
                </c:pt>
                <c:pt idx="9">
                  <c:v>+4</c:v>
                </c:pt>
                <c:pt idx="10">
                  <c:v>+5</c:v>
                </c:pt>
              </c:strCache>
            </c:strRef>
          </c:cat>
          <c:val>
            <c:numRef>
              <c:f>Лист1!$B$2:$B$12</c:f>
              <c:numCache>
                <c:formatCode>###0.0</c:formatCode>
                <c:ptCount val="11"/>
                <c:pt idx="0">
                  <c:v>19.482624041918907</c:v>
                </c:pt>
                <c:pt idx="1">
                  <c:v>1.6757544798294006</c:v>
                </c:pt>
                <c:pt idx="2">
                  <c:v>4.1659074525862785</c:v>
                </c:pt>
                <c:pt idx="3">
                  <c:v>3.0088361799314942</c:v>
                </c:pt>
                <c:pt idx="4">
                  <c:v>2.2692035524102456</c:v>
                </c:pt>
                <c:pt idx="5">
                  <c:v>51.983998012830426</c:v>
                </c:pt>
                <c:pt idx="6">
                  <c:v>5.2892002164410981</c:v>
                </c:pt>
                <c:pt idx="7">
                  <c:v>4.3893701807802206</c:v>
                </c:pt>
                <c:pt idx="8">
                  <c:v>3.229028363582457</c:v>
                </c:pt>
                <c:pt idx="9">
                  <c:v>1.1076536142220075</c:v>
                </c:pt>
                <c:pt idx="10">
                  <c:v>3.3984239054663981</c:v>
                </c:pt>
              </c:numCache>
            </c:numRef>
          </c:val>
        </c:ser>
        <c:dLbls>
          <c:showLegendKey val="0"/>
          <c:showVal val="0"/>
          <c:showCatName val="0"/>
          <c:showSerName val="0"/>
          <c:showPercent val="0"/>
          <c:showBubbleSize val="0"/>
        </c:dLbls>
        <c:gapWidth val="150"/>
        <c:axId val="38660352"/>
        <c:axId val="38936576"/>
      </c:barChart>
      <c:catAx>
        <c:axId val="38660352"/>
        <c:scaling>
          <c:orientation val="minMax"/>
        </c:scaling>
        <c:delete val="0"/>
        <c:axPos val="b"/>
        <c:numFmt formatCode="@" sourceLinked="1"/>
        <c:majorTickMark val="out"/>
        <c:minorTickMark val="none"/>
        <c:tickLblPos val="nextTo"/>
        <c:crossAx val="38936576"/>
        <c:crosses val="autoZero"/>
        <c:auto val="1"/>
        <c:lblAlgn val="ctr"/>
        <c:lblOffset val="100"/>
        <c:noMultiLvlLbl val="0"/>
      </c:catAx>
      <c:valAx>
        <c:axId val="38936576"/>
        <c:scaling>
          <c:orientation val="minMax"/>
        </c:scaling>
        <c:delete val="0"/>
        <c:axPos val="l"/>
        <c:majorGridlines>
          <c:spPr>
            <a:ln>
              <a:solidFill>
                <a:schemeClr val="bg1">
                  <a:lumMod val="75000"/>
                </a:schemeClr>
              </a:solidFill>
              <a:prstDash val="dash"/>
            </a:ln>
          </c:spPr>
        </c:majorGridlines>
        <c:numFmt formatCode="###0.0" sourceLinked="1"/>
        <c:majorTickMark val="out"/>
        <c:minorTickMark val="none"/>
        <c:tickLblPos val="nextTo"/>
        <c:spPr>
          <a:ln>
            <a:solidFill>
              <a:schemeClr val="bg1">
                <a:lumMod val="75000"/>
              </a:schemeClr>
            </a:solidFill>
          </a:ln>
        </c:spPr>
        <c:crossAx val="38660352"/>
        <c:crosses val="autoZero"/>
        <c:crossBetween val="between"/>
      </c:valAx>
    </c:plotArea>
    <c:plotVisOnly val="1"/>
    <c:dispBlanksAs val="gap"/>
    <c:showDLblsOverMax val="0"/>
  </c:chart>
  <c:txPr>
    <a:bodyPr/>
    <a:lstStyle/>
    <a:p>
      <a:pPr>
        <a:defRPr sz="1000"/>
      </a:pPr>
      <a:endParaRPr lang="uk-UA"/>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974172790953"/>
          <c:y val="7.6702336104069813E-3"/>
          <c:w val="0.83902582720904706"/>
          <c:h val="0.97060511794986515"/>
        </c:manualLayout>
      </c:layout>
      <c:barChart>
        <c:barDir val="bar"/>
        <c:grouping val="clustered"/>
        <c:varyColors val="0"/>
        <c:ser>
          <c:idx val="0"/>
          <c:order val="0"/>
          <c:tx>
            <c:strRef>
              <c:f>Лист1!$B$1</c:f>
              <c:strCache>
                <c:ptCount val="1"/>
                <c:pt idx="0">
                  <c:v>1 хвиля, N=46</c:v>
                </c:pt>
              </c:strCache>
            </c:strRef>
          </c:tx>
          <c:spPr>
            <a:solidFill>
              <a:schemeClr val="accent6">
                <a:lumMod val="75000"/>
              </a:schemeClr>
            </a:solidFill>
          </c:spPr>
          <c:invertIfNegative val="0"/>
          <c:dLbls>
            <c:dLbl>
              <c:idx val="9"/>
              <c:delete val="1"/>
            </c:dLbl>
            <c:dLbl>
              <c:idx val="10"/>
              <c:delete val="1"/>
            </c:dLbl>
            <c:dLbl>
              <c:idx val="11"/>
              <c:delete val="1"/>
            </c:dLbl>
            <c:dLbl>
              <c:idx val="12"/>
              <c:delete val="1"/>
            </c:dLbl>
            <c:dLbl>
              <c:idx val="13"/>
              <c:delete val="1"/>
            </c:dLbl>
            <c:dLbl>
              <c:idx val="14"/>
              <c:delete val="1"/>
            </c:dLbl>
            <c:spPr>
              <a:ln>
                <a:noFill/>
              </a:ln>
            </c:spPr>
            <c:dLblPos val="outEnd"/>
            <c:showLegendKey val="0"/>
            <c:showVal val="1"/>
            <c:showCatName val="0"/>
            <c:showSerName val="0"/>
            <c:showPercent val="0"/>
            <c:showBubbleSize val="0"/>
            <c:showLeaderLines val="0"/>
          </c:dLbls>
          <c:cat>
            <c:strRef>
              <c:f>Лист1!$A$2:$A$16</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Лист1!$B$2:$B$16</c:f>
              <c:numCache>
                <c:formatCode>###0.0</c:formatCode>
                <c:ptCount val="15"/>
                <c:pt idx="0">
                  <c:v>18.029418330464438</c:v>
                </c:pt>
                <c:pt idx="1">
                  <c:v>7.0196798000486833</c:v>
                </c:pt>
                <c:pt idx="2">
                  <c:v>1.3461667101008619</c:v>
                </c:pt>
                <c:pt idx="3">
                  <c:v>2.8244273707571481</c:v>
                </c:pt>
                <c:pt idx="4">
                  <c:v>1.8560570057832262</c:v>
                </c:pt>
                <c:pt idx="5">
                  <c:v>3.5506019741477677</c:v>
                </c:pt>
                <c:pt idx="6">
                  <c:v>4.7681641040416896</c:v>
                </c:pt>
                <c:pt idx="7">
                  <c:v>8.8108725337762124</c:v>
                </c:pt>
                <c:pt idx="8">
                  <c:v>1.6038544743035095</c:v>
                </c:pt>
                <c:pt idx="9">
                  <c:v>0</c:v>
                </c:pt>
                <c:pt idx="10">
                  <c:v>0</c:v>
                </c:pt>
                <c:pt idx="11">
                  <c:v>0</c:v>
                </c:pt>
                <c:pt idx="12">
                  <c:v>0</c:v>
                </c:pt>
                <c:pt idx="13">
                  <c:v>0</c:v>
                </c:pt>
                <c:pt idx="14">
                  <c:v>0</c:v>
                </c:pt>
              </c:numCache>
            </c:numRef>
          </c:val>
        </c:ser>
        <c:ser>
          <c:idx val="2"/>
          <c:order val="1"/>
          <c:tx>
            <c:strRef>
              <c:f>Лист1!$C$1</c:f>
              <c:strCache>
                <c:ptCount val="1"/>
                <c:pt idx="0">
                  <c:v>2 хвиля, N=40</c:v>
                </c:pt>
              </c:strCache>
            </c:strRef>
          </c:tx>
          <c:spPr>
            <a:solidFill>
              <a:schemeClr val="accent6">
                <a:lumMod val="75000"/>
                <a:alpha val="50000"/>
              </a:schemeClr>
            </a:solidFill>
          </c:spPr>
          <c:invertIfNegative val="0"/>
          <c:dLbls>
            <c:dLbl>
              <c:idx val="14"/>
              <c:delete val="1"/>
            </c:dLbl>
            <c:showLegendKey val="0"/>
            <c:showVal val="1"/>
            <c:showCatName val="0"/>
            <c:showSerName val="0"/>
            <c:showPercent val="0"/>
            <c:showBubbleSize val="0"/>
            <c:showLeaderLines val="0"/>
          </c:dLbls>
          <c:cat>
            <c:strRef>
              <c:f>Лист1!$A$2:$A$16</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Лист1!$C$2:$C$16</c:f>
              <c:numCache>
                <c:formatCode>###0.0</c:formatCode>
                <c:ptCount val="15"/>
                <c:pt idx="0">
                  <c:v>20.693112952708876</c:v>
                </c:pt>
                <c:pt idx="1">
                  <c:v>2.8157499376224306</c:v>
                </c:pt>
                <c:pt idx="2">
                  <c:v>2.8157499376224306</c:v>
                </c:pt>
                <c:pt idx="3">
                  <c:v>18.81114209261991</c:v>
                </c:pt>
                <c:pt idx="4">
                  <c:v>4.5841700489481294</c:v>
                </c:pt>
                <c:pt idx="5">
                  <c:v>2.8157499376224306</c:v>
                </c:pt>
                <c:pt idx="6">
                  <c:v>10.021215462224294</c:v>
                </c:pt>
                <c:pt idx="7">
                  <c:v>6.1088634376909701</c:v>
                </c:pt>
                <c:pt idx="8">
                  <c:v>6.0971908282702447</c:v>
                </c:pt>
                <c:pt idx="9">
                  <c:v>2.3408527909522361</c:v>
                </c:pt>
                <c:pt idx="10">
                  <c:v>7.9475302357679034</c:v>
                </c:pt>
                <c:pt idx="11">
                  <c:v>2.2433172579958938</c:v>
                </c:pt>
                <c:pt idx="12">
                  <c:v>2.0884078821240526</c:v>
                </c:pt>
                <c:pt idx="13">
                  <c:v>1.7814248490532099</c:v>
                </c:pt>
                <c:pt idx="14">
                  <c:v>0</c:v>
                </c:pt>
              </c:numCache>
            </c:numRef>
          </c:val>
        </c:ser>
        <c:dLbls>
          <c:showLegendKey val="0"/>
          <c:showVal val="0"/>
          <c:showCatName val="0"/>
          <c:showSerName val="0"/>
          <c:showPercent val="0"/>
          <c:showBubbleSize val="0"/>
        </c:dLbls>
        <c:gapWidth val="50"/>
        <c:axId val="79039104"/>
        <c:axId val="79053184"/>
      </c:barChart>
      <c:catAx>
        <c:axId val="79039104"/>
        <c:scaling>
          <c:orientation val="maxMin"/>
        </c:scaling>
        <c:delete val="1"/>
        <c:axPos val="l"/>
        <c:majorGridlines>
          <c:spPr>
            <a:ln>
              <a:solidFill>
                <a:schemeClr val="bg1">
                  <a:lumMod val="75000"/>
                </a:schemeClr>
              </a:solidFill>
              <a:prstDash val="dash"/>
            </a:ln>
          </c:spPr>
        </c:majorGridlines>
        <c:majorTickMark val="out"/>
        <c:minorTickMark val="none"/>
        <c:tickLblPos val="nextTo"/>
        <c:crossAx val="79053184"/>
        <c:crosses val="autoZero"/>
        <c:auto val="1"/>
        <c:lblAlgn val="ctr"/>
        <c:lblOffset val="100"/>
        <c:noMultiLvlLbl val="0"/>
      </c:catAx>
      <c:valAx>
        <c:axId val="79053184"/>
        <c:scaling>
          <c:orientation val="minMax"/>
          <c:max val="60"/>
        </c:scaling>
        <c:delete val="1"/>
        <c:axPos val="t"/>
        <c:majorGridlines/>
        <c:numFmt formatCode="###0.0" sourceLinked="1"/>
        <c:majorTickMark val="out"/>
        <c:minorTickMark val="none"/>
        <c:tickLblPos val="nextTo"/>
        <c:crossAx val="79039104"/>
        <c:crosses val="autoZero"/>
        <c:crossBetween val="between"/>
        <c:majorUnit val="60"/>
      </c:valAx>
      <c:spPr>
        <a:ln>
          <a:noFill/>
        </a:ln>
      </c:spPr>
    </c:plotArea>
    <c:plotVisOnly val="1"/>
    <c:dispBlanksAs val="gap"/>
    <c:showDLblsOverMax val="0"/>
  </c:chart>
  <c:txPr>
    <a:bodyPr/>
    <a:lstStyle/>
    <a:p>
      <a:pPr>
        <a:defRPr sz="800"/>
      </a:pPr>
      <a:endParaRPr lang="uk-UA"/>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974172790953"/>
          <c:y val="7.6702336104069813E-3"/>
          <c:w val="0.83902582720904706"/>
          <c:h val="0.97060511794986515"/>
        </c:manualLayout>
      </c:layout>
      <c:barChart>
        <c:barDir val="bar"/>
        <c:grouping val="clustered"/>
        <c:varyColors val="0"/>
        <c:ser>
          <c:idx val="0"/>
          <c:order val="0"/>
          <c:tx>
            <c:strRef>
              <c:f>Лист1!$B$1</c:f>
              <c:strCache>
                <c:ptCount val="1"/>
                <c:pt idx="0">
                  <c:v>1 хвиля, N=89</c:v>
                </c:pt>
              </c:strCache>
            </c:strRef>
          </c:tx>
          <c:spPr>
            <a:solidFill>
              <a:schemeClr val="accent6">
                <a:lumMod val="75000"/>
              </a:schemeClr>
            </a:solidFill>
          </c:spPr>
          <c:invertIfNegative val="0"/>
          <c:dLbls>
            <c:dLbl>
              <c:idx val="10"/>
              <c:delete val="1"/>
            </c:dLbl>
            <c:dLbl>
              <c:idx val="11"/>
              <c:delete val="1"/>
            </c:dLbl>
            <c:dLbl>
              <c:idx val="12"/>
              <c:delete val="1"/>
            </c:dLbl>
            <c:spPr>
              <a:ln>
                <a:noFill/>
              </a:ln>
            </c:spPr>
            <c:dLblPos val="outEnd"/>
            <c:showLegendKey val="0"/>
            <c:showVal val="1"/>
            <c:showCatName val="0"/>
            <c:showSerName val="0"/>
            <c:showPercent val="0"/>
            <c:showBubbleSize val="0"/>
            <c:showLeaderLines val="0"/>
          </c:dLbls>
          <c:cat>
            <c:strRef>
              <c:f>Лист1!$A$2:$A$16</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Лист1!$B$2:$B$16</c:f>
              <c:numCache>
                <c:formatCode>0.0</c:formatCode>
                <c:ptCount val="15"/>
                <c:pt idx="0">
                  <c:v>26.018142206972154</c:v>
                </c:pt>
                <c:pt idx="1">
                  <c:v>7.7123066065034926</c:v>
                </c:pt>
                <c:pt idx="2">
                  <c:v>4.9718720683124351</c:v>
                </c:pt>
                <c:pt idx="3">
                  <c:v>3.1777364004451227</c:v>
                </c:pt>
                <c:pt idx="4">
                  <c:v>4.3283898201660271</c:v>
                </c:pt>
                <c:pt idx="5">
                  <c:v>1.827121311098689</c:v>
                </c:pt>
                <c:pt idx="6">
                  <c:v>3.1365523975731184</c:v>
                </c:pt>
                <c:pt idx="7">
                  <c:v>3.8380015029538819</c:v>
                </c:pt>
                <c:pt idx="8">
                  <c:v>9.8401301762487758</c:v>
                </c:pt>
                <c:pt idx="9">
                  <c:v>9.1766738118258431</c:v>
                </c:pt>
                <c:pt idx="10">
                  <c:v>0</c:v>
                </c:pt>
                <c:pt idx="11">
                  <c:v>0</c:v>
                </c:pt>
                <c:pt idx="12">
                  <c:v>0</c:v>
                </c:pt>
                <c:pt idx="13">
                  <c:v>1.2147335071580121</c:v>
                </c:pt>
                <c:pt idx="14">
                  <c:v>2.0413274822937351</c:v>
                </c:pt>
              </c:numCache>
            </c:numRef>
          </c:val>
        </c:ser>
        <c:ser>
          <c:idx val="2"/>
          <c:order val="1"/>
          <c:tx>
            <c:strRef>
              <c:f>Лист1!$C$1</c:f>
              <c:strCache>
                <c:ptCount val="1"/>
                <c:pt idx="0">
                  <c:v>2 хвиля, N=73</c:v>
                </c:pt>
              </c:strCache>
            </c:strRef>
          </c:tx>
          <c:spPr>
            <a:solidFill>
              <a:schemeClr val="accent6">
                <a:lumMod val="75000"/>
                <a:alpha val="50000"/>
              </a:schemeClr>
            </a:solidFill>
          </c:spPr>
          <c:invertIfNegative val="0"/>
          <c:dLbls>
            <c:dLbl>
              <c:idx val="14"/>
              <c:delete val="1"/>
            </c:dLbl>
            <c:showLegendKey val="0"/>
            <c:showVal val="1"/>
            <c:showCatName val="0"/>
            <c:showSerName val="0"/>
            <c:showPercent val="0"/>
            <c:showBubbleSize val="0"/>
            <c:showLeaderLines val="0"/>
          </c:dLbls>
          <c:cat>
            <c:strRef>
              <c:f>Лист1!$A$2:$A$16</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Лист1!$C$2:$C$16</c:f>
              <c:numCache>
                <c:formatCode>0.0</c:formatCode>
                <c:ptCount val="15"/>
                <c:pt idx="0">
                  <c:v>32.298167794612645</c:v>
                </c:pt>
                <c:pt idx="1">
                  <c:v>12.036221618032986</c:v>
                </c:pt>
                <c:pt idx="2">
                  <c:v>3.0091401038862373</c:v>
                </c:pt>
                <c:pt idx="3">
                  <c:v>4.4157141203332282</c:v>
                </c:pt>
                <c:pt idx="4">
                  <c:v>3.3315505636545675</c:v>
                </c:pt>
                <c:pt idx="5">
                  <c:v>3.3554221180199897</c:v>
                </c:pt>
                <c:pt idx="6">
                  <c:v>4.2658321480757193</c:v>
                </c:pt>
                <c:pt idx="7">
                  <c:v>1.6271477560612646</c:v>
                </c:pt>
                <c:pt idx="8">
                  <c:v>4.9912125092447486</c:v>
                </c:pt>
                <c:pt idx="9">
                  <c:v>1.5150915208378251</c:v>
                </c:pt>
                <c:pt idx="10">
                  <c:v>1.4610563463251887</c:v>
                </c:pt>
                <c:pt idx="11">
                  <c:v>1.7789445640680241</c:v>
                </c:pt>
                <c:pt idx="12">
                  <c:v>3.4655995195122178</c:v>
                </c:pt>
                <c:pt idx="13">
                  <c:v>1.0815344405214473</c:v>
                </c:pt>
                <c:pt idx="14">
                  <c:v>0</c:v>
                </c:pt>
              </c:numCache>
            </c:numRef>
          </c:val>
        </c:ser>
        <c:dLbls>
          <c:showLegendKey val="0"/>
          <c:showVal val="0"/>
          <c:showCatName val="0"/>
          <c:showSerName val="0"/>
          <c:showPercent val="0"/>
          <c:showBubbleSize val="0"/>
        </c:dLbls>
        <c:gapWidth val="50"/>
        <c:axId val="40363136"/>
        <c:axId val="40364672"/>
      </c:barChart>
      <c:catAx>
        <c:axId val="40363136"/>
        <c:scaling>
          <c:orientation val="maxMin"/>
        </c:scaling>
        <c:delete val="1"/>
        <c:axPos val="l"/>
        <c:majorGridlines>
          <c:spPr>
            <a:ln>
              <a:solidFill>
                <a:schemeClr val="bg1">
                  <a:lumMod val="75000"/>
                </a:schemeClr>
              </a:solidFill>
              <a:prstDash val="dash"/>
            </a:ln>
          </c:spPr>
        </c:majorGridlines>
        <c:majorTickMark val="out"/>
        <c:minorTickMark val="none"/>
        <c:tickLblPos val="nextTo"/>
        <c:crossAx val="40364672"/>
        <c:crosses val="autoZero"/>
        <c:auto val="1"/>
        <c:lblAlgn val="ctr"/>
        <c:lblOffset val="100"/>
        <c:noMultiLvlLbl val="0"/>
      </c:catAx>
      <c:valAx>
        <c:axId val="40364672"/>
        <c:scaling>
          <c:orientation val="minMax"/>
          <c:max val="60"/>
        </c:scaling>
        <c:delete val="1"/>
        <c:axPos val="t"/>
        <c:majorGridlines/>
        <c:numFmt formatCode="0.0" sourceLinked="1"/>
        <c:majorTickMark val="out"/>
        <c:minorTickMark val="none"/>
        <c:tickLblPos val="nextTo"/>
        <c:crossAx val="40363136"/>
        <c:crosses val="autoZero"/>
        <c:crossBetween val="between"/>
        <c:majorUnit val="60"/>
      </c:valAx>
      <c:spPr>
        <a:ln>
          <a:noFill/>
        </a:ln>
      </c:spPr>
    </c:plotArea>
    <c:plotVisOnly val="1"/>
    <c:dispBlanksAs val="gap"/>
    <c:showDLblsOverMax val="0"/>
  </c:chart>
  <c:txPr>
    <a:bodyPr/>
    <a:lstStyle/>
    <a:p>
      <a:pPr>
        <a:defRPr sz="800"/>
      </a:pPr>
      <a:endParaRPr lang="uk-UA"/>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974172790953"/>
          <c:y val="7.6702336104069813E-3"/>
          <c:w val="0.83902582720904706"/>
          <c:h val="0.97060511794986515"/>
        </c:manualLayout>
      </c:layout>
      <c:barChart>
        <c:barDir val="bar"/>
        <c:grouping val="clustered"/>
        <c:varyColors val="0"/>
        <c:ser>
          <c:idx val="0"/>
          <c:order val="0"/>
          <c:tx>
            <c:strRef>
              <c:f>Лист1!$B$1</c:f>
              <c:strCache>
                <c:ptCount val="1"/>
                <c:pt idx="0">
                  <c:v>1 хвиля, N=15*</c:v>
                </c:pt>
              </c:strCache>
            </c:strRef>
          </c:tx>
          <c:spPr>
            <a:solidFill>
              <a:schemeClr val="accent6">
                <a:lumMod val="75000"/>
              </a:schemeClr>
            </a:solidFill>
          </c:spPr>
          <c:invertIfNegative val="0"/>
          <c:dLbls>
            <c:dLbl>
              <c:idx val="2"/>
              <c:delete val="1"/>
            </c:dLbl>
            <c:dLbl>
              <c:idx val="3"/>
              <c:delete val="1"/>
            </c:dLbl>
            <c:dLbl>
              <c:idx val="4"/>
              <c:delete val="1"/>
            </c:dLbl>
            <c:dLbl>
              <c:idx val="5"/>
              <c:delete val="1"/>
            </c:dLbl>
            <c:dLbl>
              <c:idx val="7"/>
              <c:delete val="1"/>
            </c:dLbl>
            <c:dLbl>
              <c:idx val="8"/>
              <c:delete val="1"/>
            </c:dLbl>
            <c:dLbl>
              <c:idx val="11"/>
              <c:delete val="1"/>
            </c:dLbl>
            <c:dLbl>
              <c:idx val="12"/>
              <c:delete val="1"/>
            </c:dLbl>
            <c:dLbl>
              <c:idx val="13"/>
              <c:delete val="1"/>
            </c:dLbl>
            <c:spPr>
              <a:ln>
                <a:noFill/>
              </a:ln>
            </c:spPr>
            <c:dLblPos val="outEnd"/>
            <c:showLegendKey val="0"/>
            <c:showVal val="1"/>
            <c:showCatName val="0"/>
            <c:showSerName val="0"/>
            <c:showPercent val="0"/>
            <c:showBubbleSize val="0"/>
            <c:showLeaderLines val="0"/>
          </c:dLbls>
          <c:cat>
            <c:strRef>
              <c:f>Лист1!$A$2:$A$16</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Лист1!$B$2:$B$16</c:f>
              <c:numCache>
                <c:formatCode>###0.0</c:formatCode>
                <c:ptCount val="15"/>
                <c:pt idx="0">
                  <c:v>24.357876469554039</c:v>
                </c:pt>
                <c:pt idx="1">
                  <c:v>18.328805811863035</c:v>
                </c:pt>
                <c:pt idx="2">
                  <c:v>0</c:v>
                </c:pt>
                <c:pt idx="3">
                  <c:v>0</c:v>
                </c:pt>
                <c:pt idx="4">
                  <c:v>0</c:v>
                </c:pt>
                <c:pt idx="5">
                  <c:v>0</c:v>
                </c:pt>
                <c:pt idx="6">
                  <c:v>20.844557616727815</c:v>
                </c:pt>
                <c:pt idx="7">
                  <c:v>0</c:v>
                </c:pt>
                <c:pt idx="8">
                  <c:v>0</c:v>
                </c:pt>
                <c:pt idx="9">
                  <c:v>5.2402043906560971</c:v>
                </c:pt>
                <c:pt idx="10">
                  <c:v>6.8479943741528801</c:v>
                </c:pt>
                <c:pt idx="11">
                  <c:v>0</c:v>
                </c:pt>
                <c:pt idx="12">
                  <c:v>0</c:v>
                </c:pt>
                <c:pt idx="13">
                  <c:v>0</c:v>
                </c:pt>
                <c:pt idx="14">
                  <c:v>6.2950507290349265</c:v>
                </c:pt>
              </c:numCache>
            </c:numRef>
          </c:val>
        </c:ser>
        <c:ser>
          <c:idx val="2"/>
          <c:order val="1"/>
          <c:tx>
            <c:strRef>
              <c:f>Лист1!$C$1</c:f>
              <c:strCache>
                <c:ptCount val="1"/>
                <c:pt idx="0">
                  <c:v>2 хвиля, N=13*</c:v>
                </c:pt>
              </c:strCache>
            </c:strRef>
          </c:tx>
          <c:spPr>
            <a:solidFill>
              <a:schemeClr val="accent6">
                <a:lumMod val="75000"/>
                <a:alpha val="50000"/>
              </a:schemeClr>
            </a:solidFill>
          </c:spPr>
          <c:invertIfNegative val="0"/>
          <c:dLbls>
            <c:dLbl>
              <c:idx val="2"/>
              <c:delete val="1"/>
            </c:dLbl>
            <c:dLbl>
              <c:idx val="3"/>
              <c:delete val="1"/>
            </c:dLbl>
            <c:dLbl>
              <c:idx val="5"/>
              <c:delete val="1"/>
            </c:dLbl>
            <c:dLbl>
              <c:idx val="7"/>
              <c:delete val="1"/>
            </c:dLbl>
            <c:dLbl>
              <c:idx val="8"/>
              <c:delete val="1"/>
            </c:dLbl>
            <c:dLbl>
              <c:idx val="9"/>
              <c:delete val="1"/>
            </c:dLbl>
            <c:dLbl>
              <c:idx val="11"/>
              <c:delete val="1"/>
            </c:dLbl>
            <c:dLbl>
              <c:idx val="13"/>
              <c:delete val="1"/>
            </c:dLbl>
            <c:dLbl>
              <c:idx val="14"/>
              <c:delete val="1"/>
            </c:dLbl>
            <c:showLegendKey val="0"/>
            <c:showVal val="1"/>
            <c:showCatName val="0"/>
            <c:showSerName val="0"/>
            <c:showPercent val="0"/>
            <c:showBubbleSize val="0"/>
            <c:showLeaderLines val="0"/>
          </c:dLbls>
          <c:cat>
            <c:strRef>
              <c:f>Лист1!$A$2:$A$16</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Лист1!$C$2:$C$16</c:f>
              <c:numCache>
                <c:formatCode>###0.0</c:formatCode>
                <c:ptCount val="15"/>
                <c:pt idx="0">
                  <c:v>37.735703721962047</c:v>
                </c:pt>
                <c:pt idx="1">
                  <c:v>15.353093418782359</c:v>
                </c:pt>
                <c:pt idx="2">
                  <c:v>0</c:v>
                </c:pt>
                <c:pt idx="3">
                  <c:v>0</c:v>
                </c:pt>
                <c:pt idx="4">
                  <c:v>11.461671185605123</c:v>
                </c:pt>
                <c:pt idx="5">
                  <c:v>0</c:v>
                </c:pt>
                <c:pt idx="6">
                  <c:v>13.033029332018703</c:v>
                </c:pt>
                <c:pt idx="7">
                  <c:v>0</c:v>
                </c:pt>
                <c:pt idx="8">
                  <c:v>0</c:v>
                </c:pt>
                <c:pt idx="9">
                  <c:v>0</c:v>
                </c:pt>
                <c:pt idx="10">
                  <c:v>5.4535370963766319</c:v>
                </c:pt>
                <c:pt idx="11">
                  <c:v>0</c:v>
                </c:pt>
                <c:pt idx="12">
                  <c:v>6.0081340892284905</c:v>
                </c:pt>
                <c:pt idx="13">
                  <c:v>0</c:v>
                </c:pt>
                <c:pt idx="14">
                  <c:v>0</c:v>
                </c:pt>
              </c:numCache>
            </c:numRef>
          </c:val>
        </c:ser>
        <c:dLbls>
          <c:showLegendKey val="0"/>
          <c:showVal val="0"/>
          <c:showCatName val="0"/>
          <c:showSerName val="0"/>
          <c:showPercent val="0"/>
          <c:showBubbleSize val="0"/>
        </c:dLbls>
        <c:gapWidth val="50"/>
        <c:axId val="80072064"/>
        <c:axId val="80422016"/>
      </c:barChart>
      <c:catAx>
        <c:axId val="80072064"/>
        <c:scaling>
          <c:orientation val="maxMin"/>
        </c:scaling>
        <c:delete val="1"/>
        <c:axPos val="l"/>
        <c:majorGridlines>
          <c:spPr>
            <a:ln>
              <a:solidFill>
                <a:schemeClr val="bg1">
                  <a:lumMod val="75000"/>
                </a:schemeClr>
              </a:solidFill>
              <a:prstDash val="dash"/>
            </a:ln>
          </c:spPr>
        </c:majorGridlines>
        <c:majorTickMark val="out"/>
        <c:minorTickMark val="none"/>
        <c:tickLblPos val="nextTo"/>
        <c:crossAx val="80422016"/>
        <c:crosses val="autoZero"/>
        <c:auto val="1"/>
        <c:lblAlgn val="ctr"/>
        <c:lblOffset val="100"/>
        <c:noMultiLvlLbl val="0"/>
      </c:catAx>
      <c:valAx>
        <c:axId val="80422016"/>
        <c:scaling>
          <c:orientation val="minMax"/>
          <c:max val="60"/>
        </c:scaling>
        <c:delete val="1"/>
        <c:axPos val="t"/>
        <c:majorGridlines/>
        <c:numFmt formatCode="###0.0" sourceLinked="1"/>
        <c:majorTickMark val="out"/>
        <c:minorTickMark val="none"/>
        <c:tickLblPos val="nextTo"/>
        <c:crossAx val="80072064"/>
        <c:crosses val="autoZero"/>
        <c:crossBetween val="between"/>
        <c:majorUnit val="60"/>
      </c:valAx>
      <c:spPr>
        <a:ln>
          <a:noFill/>
        </a:ln>
      </c:spPr>
    </c:plotArea>
    <c:plotVisOnly val="1"/>
    <c:dispBlanksAs val="gap"/>
    <c:showDLblsOverMax val="0"/>
  </c:chart>
  <c:txPr>
    <a:bodyPr/>
    <a:lstStyle/>
    <a:p>
      <a:pPr>
        <a:defRPr sz="800"/>
      </a:pPr>
      <a:endParaRPr lang="uk-UA"/>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974172790953"/>
          <c:y val="7.6702336104069813E-3"/>
          <c:w val="0.83902582720904706"/>
          <c:h val="0.97060511794986515"/>
        </c:manualLayout>
      </c:layout>
      <c:barChart>
        <c:barDir val="bar"/>
        <c:grouping val="clustered"/>
        <c:varyColors val="0"/>
        <c:ser>
          <c:idx val="0"/>
          <c:order val="0"/>
          <c:tx>
            <c:strRef>
              <c:f>Лист1!$B$1</c:f>
              <c:strCache>
                <c:ptCount val="1"/>
                <c:pt idx="0">
                  <c:v>1 хвиля, N=158</c:v>
                </c:pt>
              </c:strCache>
            </c:strRef>
          </c:tx>
          <c:spPr>
            <a:solidFill>
              <a:schemeClr val="accent6">
                <a:lumMod val="75000"/>
              </a:schemeClr>
            </a:solidFill>
          </c:spPr>
          <c:invertIfNegative val="0"/>
          <c:dLbls>
            <c:dLbl>
              <c:idx val="14"/>
              <c:delete val="1"/>
            </c:dLbl>
            <c:spPr>
              <a:ln>
                <a:noFill/>
              </a:ln>
            </c:spPr>
            <c:dLblPos val="outEnd"/>
            <c:showLegendKey val="0"/>
            <c:showVal val="1"/>
            <c:showCatName val="0"/>
            <c:showSerName val="0"/>
            <c:showPercent val="0"/>
            <c:showBubbleSize val="0"/>
            <c:showLeaderLines val="0"/>
          </c:dLbls>
          <c:cat>
            <c:strRef>
              <c:f>Лист1!$A$2:$A$16</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Лист1!$B$2:$B$16</c:f>
              <c:numCache>
                <c:formatCode>0.0</c:formatCode>
                <c:ptCount val="15"/>
                <c:pt idx="0">
                  <c:v>30.626885818141382</c:v>
                </c:pt>
                <c:pt idx="1">
                  <c:v>1.5019923404373616</c:v>
                </c:pt>
                <c:pt idx="2">
                  <c:v>5.4886862674711736</c:v>
                </c:pt>
                <c:pt idx="3">
                  <c:v>3.3096642654890984</c:v>
                </c:pt>
                <c:pt idx="4">
                  <c:v>2.2589560886067264</c:v>
                </c:pt>
                <c:pt idx="5">
                  <c:v>4.6118422156234296</c:v>
                </c:pt>
                <c:pt idx="6">
                  <c:v>5.142081751717785</c:v>
                </c:pt>
                <c:pt idx="7">
                  <c:v>1.5647311053186139</c:v>
                </c:pt>
                <c:pt idx="8">
                  <c:v>2.3269156346589956</c:v>
                </c:pt>
                <c:pt idx="9">
                  <c:v>3.8005327827145519</c:v>
                </c:pt>
                <c:pt idx="10">
                  <c:v>5.4528151180291164</c:v>
                </c:pt>
                <c:pt idx="11">
                  <c:v>1.5142953009024254</c:v>
                </c:pt>
                <c:pt idx="12">
                  <c:v>2.6295605316066348</c:v>
                </c:pt>
                <c:pt idx="13">
                  <c:v>1.5142953009024254</c:v>
                </c:pt>
                <c:pt idx="14">
                  <c:v>0</c:v>
                </c:pt>
              </c:numCache>
            </c:numRef>
          </c:val>
        </c:ser>
        <c:ser>
          <c:idx val="2"/>
          <c:order val="1"/>
          <c:tx>
            <c:strRef>
              <c:f>Лист1!$C$1</c:f>
              <c:strCache>
                <c:ptCount val="1"/>
                <c:pt idx="0">
                  <c:v>2 хвиля, N=118</c:v>
                </c:pt>
              </c:strCache>
            </c:strRef>
          </c:tx>
          <c:spPr>
            <a:solidFill>
              <a:schemeClr val="accent6">
                <a:lumMod val="75000"/>
                <a:alpha val="50000"/>
              </a:schemeClr>
            </a:solidFill>
          </c:spPr>
          <c:invertIfNegative val="0"/>
          <c:dLbls>
            <c:showLegendKey val="0"/>
            <c:showVal val="1"/>
            <c:showCatName val="0"/>
            <c:showSerName val="0"/>
            <c:showPercent val="0"/>
            <c:showBubbleSize val="0"/>
            <c:showLeaderLines val="0"/>
          </c:dLbls>
          <c:cat>
            <c:strRef>
              <c:f>Лист1!$A$2:$A$16</c:f>
              <c:strCache>
                <c:ptCount val="15"/>
                <c:pt idx="0">
                  <c:v>ПОДАТКОВА СЛУЖБА</c:v>
                </c:pt>
                <c:pt idx="1">
                  <c:v>МИТНИЦЯ</c:v>
                </c:pt>
                <c:pt idx="2">
                  <c:v>АГЕНТСТВО ЗЕМЕЛЬНИХ РЕСУРСІВ</c:v>
                </c:pt>
                <c:pt idx="3">
                  <c:v>ПОЖЕЖНА</c:v>
                </c:pt>
                <c:pt idx="4">
                  <c:v>МІЛІЦІЯ</c:v>
                </c:pt>
                <c:pt idx="5">
                  <c:v>ДЕРЖАВНА РЕЄСТРАЦІЙНА СЛУЖБА</c:v>
                </c:pt>
                <c:pt idx="6">
                  <c:v>ДЕРЖАВНА АВТОМОБІЛЬНА ІНСПЕКЦІЯ</c:v>
                </c:pt>
                <c:pt idx="7">
                  <c:v>ПРОКУРАТУРА</c:v>
                </c:pt>
                <c:pt idx="8">
                  <c:v>МІНІСТЕРСТВО ВНУТРІШНІХ СПРАВ</c:v>
                </c:pt>
                <c:pt idx="9">
                  <c:v>РАЙОННА / ОБЛАСНА АДМІНІСТРАЦІЯ</c:v>
                </c:pt>
                <c:pt idx="10">
                  <c:v>СУД</c:v>
                </c:pt>
                <c:pt idx="11">
                  <c:v>ОРГАНИ МІСЦЕВОГО САМОВРЯДУВАННЯ</c:v>
                </c:pt>
                <c:pt idx="12">
                  <c:v>ВИКОНАВЧИЙ КОМІТЕТ / СЛУЖБА</c:v>
                </c:pt>
                <c:pt idx="13">
                  <c:v>ОБЛЕНЕРГО</c:v>
                </c:pt>
                <c:pt idx="14">
                  <c:v>ОРГАНИ ЗЕМЛЕУСТРОЮ</c:v>
                </c:pt>
              </c:strCache>
            </c:strRef>
          </c:cat>
          <c:val>
            <c:numRef>
              <c:f>Лист1!$C$2:$C$16</c:f>
              <c:numCache>
                <c:formatCode>0.0</c:formatCode>
                <c:ptCount val="15"/>
                <c:pt idx="0">
                  <c:v>30.527044829360676</c:v>
                </c:pt>
                <c:pt idx="1">
                  <c:v>3.7316683489699272</c:v>
                </c:pt>
                <c:pt idx="2">
                  <c:v>2.5044259362352421</c:v>
                </c:pt>
                <c:pt idx="3">
                  <c:v>3.4642335136524349</c:v>
                </c:pt>
                <c:pt idx="4">
                  <c:v>1.458861562311204</c:v>
                </c:pt>
                <c:pt idx="5">
                  <c:v>3.2600872251034643</c:v>
                </c:pt>
                <c:pt idx="6">
                  <c:v>0.80245509203571053</c:v>
                </c:pt>
                <c:pt idx="7">
                  <c:v>3.6810072105302272</c:v>
                </c:pt>
                <c:pt idx="8">
                  <c:v>3.0961271993383188</c:v>
                </c:pt>
                <c:pt idx="9">
                  <c:v>3.3606203620477961</c:v>
                </c:pt>
                <c:pt idx="10">
                  <c:v>2.67450159678488</c:v>
                </c:pt>
                <c:pt idx="11">
                  <c:v>4.1157809385680189</c:v>
                </c:pt>
                <c:pt idx="12">
                  <c:v>0.90469282804862683</c:v>
                </c:pt>
                <c:pt idx="13">
                  <c:v>3.7960279378602073</c:v>
                </c:pt>
                <c:pt idx="14">
                  <c:v>2.821553831824775</c:v>
                </c:pt>
              </c:numCache>
            </c:numRef>
          </c:val>
        </c:ser>
        <c:dLbls>
          <c:showLegendKey val="0"/>
          <c:showVal val="0"/>
          <c:showCatName val="0"/>
          <c:showSerName val="0"/>
          <c:showPercent val="0"/>
          <c:showBubbleSize val="0"/>
        </c:dLbls>
        <c:gapWidth val="50"/>
        <c:axId val="80525184"/>
        <c:axId val="80526720"/>
      </c:barChart>
      <c:catAx>
        <c:axId val="80525184"/>
        <c:scaling>
          <c:orientation val="maxMin"/>
        </c:scaling>
        <c:delete val="1"/>
        <c:axPos val="l"/>
        <c:majorGridlines>
          <c:spPr>
            <a:ln>
              <a:solidFill>
                <a:schemeClr val="bg1">
                  <a:lumMod val="75000"/>
                </a:schemeClr>
              </a:solidFill>
              <a:prstDash val="dash"/>
            </a:ln>
          </c:spPr>
        </c:majorGridlines>
        <c:majorTickMark val="out"/>
        <c:minorTickMark val="none"/>
        <c:tickLblPos val="nextTo"/>
        <c:crossAx val="80526720"/>
        <c:crosses val="autoZero"/>
        <c:auto val="1"/>
        <c:lblAlgn val="ctr"/>
        <c:lblOffset val="100"/>
        <c:noMultiLvlLbl val="0"/>
      </c:catAx>
      <c:valAx>
        <c:axId val="80526720"/>
        <c:scaling>
          <c:orientation val="minMax"/>
          <c:max val="60"/>
        </c:scaling>
        <c:delete val="1"/>
        <c:axPos val="t"/>
        <c:majorGridlines/>
        <c:numFmt formatCode="0.0" sourceLinked="1"/>
        <c:majorTickMark val="out"/>
        <c:minorTickMark val="none"/>
        <c:tickLblPos val="nextTo"/>
        <c:crossAx val="80525184"/>
        <c:crosses val="autoZero"/>
        <c:crossBetween val="between"/>
        <c:majorUnit val="60"/>
      </c:valAx>
      <c:spPr>
        <a:ln>
          <a:noFill/>
        </a:ln>
      </c:spPr>
    </c:plotArea>
    <c:plotVisOnly val="1"/>
    <c:dispBlanksAs val="gap"/>
    <c:showDLblsOverMax val="0"/>
  </c:chart>
  <c:txPr>
    <a:bodyPr/>
    <a:lstStyle/>
    <a:p>
      <a:pPr>
        <a:defRPr sz="800"/>
      </a:pPr>
      <a:endParaRPr lang="uk-UA"/>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2273542600896863"/>
          <c:y val="3.6262845145970279E-2"/>
          <c:w val="0.4220366512481904"/>
          <c:h val="0.90769457599207559"/>
        </c:manualLayout>
      </c:layout>
      <c:barChart>
        <c:barDir val="bar"/>
        <c:grouping val="clustered"/>
        <c:varyColors val="0"/>
        <c:ser>
          <c:idx val="0"/>
          <c:order val="0"/>
          <c:tx>
            <c:strRef>
              <c:f>Лист1!$B$1</c:f>
              <c:strCache>
                <c:ptCount val="1"/>
                <c:pt idx="0">
                  <c:v>1 хвиля, N=377</c:v>
                </c:pt>
              </c:strCache>
            </c:strRef>
          </c:tx>
          <c:spPr>
            <a:solidFill>
              <a:schemeClr val="accent5"/>
            </a:solidFill>
          </c:spPr>
          <c:invertIfNegative val="0"/>
          <c:dPt>
            <c:idx val="1"/>
            <c:invertIfNegative val="0"/>
            <c:bubble3D val="0"/>
          </c:dPt>
          <c:dLbls>
            <c:txPr>
              <a:bodyPr/>
              <a:lstStyle/>
              <a:p>
                <a:pPr>
                  <a:defRPr sz="800"/>
                </a:pPr>
                <a:endParaRPr lang="uk-UA"/>
              </a:p>
            </c:txPr>
            <c:dLblPos val="outEnd"/>
            <c:showLegendKey val="0"/>
            <c:showVal val="1"/>
            <c:showCatName val="0"/>
            <c:showSerName val="0"/>
            <c:showPercent val="0"/>
            <c:showBubbleSize val="0"/>
            <c:showLeaderLines val="0"/>
          </c:dLbls>
          <c:cat>
            <c:strRef>
              <c:f>Лист1!$A$2:$A$16</c:f>
              <c:strCache>
                <c:ptCount val="15"/>
                <c:pt idx="0">
                  <c:v>ОФОРМЛЕННЯ ДОКУМЕНТІВ НА ЗЕМЛЮ / НЕРУХОМІСТЬ / БУДІВНИЦТВО / ОРЕНДУ</c:v>
                </c:pt>
                <c:pt idx="1">
                  <c:v>ВИДАЧА ДОЗВІЛЬНИХ ДОКУМЕНТІВ / ОТРИМАННЯ ДОЗВОЛУ / ЛІЦЕНЗІЇ / ТЕХНІЧНИХ УМОВ / СЕРТИФІКАТІВ / ДОВІДОК</c:v>
                </c:pt>
                <c:pt idx="2">
                  <c:v>ПРИ ПЕРЕВІРЦІ</c:v>
                </c:pt>
                <c:pt idx="3">
                  <c:v>ОФОРМЛЕННЯ / ПОГОДЖЕННЯ / ВИДАЧА / ПОДАЧА ІНШИХ ДОКУМЕНТІВ / ОФОРМЛЕННЯ ДОГОВОРІВ</c:v>
                </c:pt>
                <c:pt idx="4">
                  <c:v>ПРИМУШЕННЯ ДО ДАЧІ ХАБАРА / ЗДІЙСНЕННЯ БЛАГОДІЙНИХ ПЛАТЕЖІВ / ОПЛАТИ БЕЗ КВИТАНЦІЇ / ОПЛАТИ ЗАЙВИХ ПОСЛУГ</c:v>
                </c:pt>
                <c:pt idx="5">
                  <c:v>ПРИ ЗДІЙСНЕННІ ПЕРЕВЕЗЕНЬ / ДОСТАВКИ ТОВАРУ / ЕКСПОРТНО-ІМПОРТНИХ ОПЕРАЦІЙ</c:v>
                </c:pt>
                <c:pt idx="6">
                  <c:v>ПРИ ЗДІЙСНЕННІ ОПЕРАЦІЇ / ПРИ ЗВИЧАЙНІЙ ДІЯЛЬНСТІ / ПРИ ВСІХ ОПЕРАЦІЯХ</c:v>
                </c:pt>
                <c:pt idx="7">
                  <c:v>РЕЄСТРАЦІЯ / ЗАКРИТТЯ ПІДПРИЄМСТВА</c:v>
                </c:pt>
                <c:pt idx="8">
                  <c:v>ЗДАЧА ЗВІТНОСТІ</c:v>
                </c:pt>
                <c:pt idx="9">
                  <c:v>ОПЕРАЦІЇ ПО ПДВ / ІНШИМ ПОДАТКАМ / СПЛАТА ЄДИНОГО ПОДАТКУ</c:v>
                </c:pt>
                <c:pt idx="10">
                  <c:v>СУДОВИЙ РОЗГЛЯД</c:v>
                </c:pt>
                <c:pt idx="11">
                  <c:v>ПРИ ЗДІЙСНЕННІ ЗАКУПІВЛІ / ПРОДАЖУ ТОВАРУ / УЧАСТІ В ТЕНДЕРАХ</c:v>
                </c:pt>
                <c:pt idx="12">
                  <c:v>НАВЧАЛЬНИЙ ПРОЦЕС</c:v>
                </c:pt>
                <c:pt idx="13">
                  <c:v>ВИСТАВЛЕННЯ ШТРАФІВ (В Т.Ч. БЕЗ ПІДСТАВ)</c:v>
                </c:pt>
                <c:pt idx="14">
                  <c:v>НАДАННЯ МЕДИЧНИХ ПОСЛУГ</c:v>
                </c:pt>
              </c:strCache>
            </c:strRef>
          </c:cat>
          <c:val>
            <c:numRef>
              <c:f>Лист1!$B$2:$B$16</c:f>
              <c:numCache>
                <c:formatCode>0.0</c:formatCode>
                <c:ptCount val="15"/>
                <c:pt idx="0">
                  <c:v>8.0111339822403504</c:v>
                </c:pt>
                <c:pt idx="1">
                  <c:v>8.3756414620774624</c:v>
                </c:pt>
                <c:pt idx="2">
                  <c:v>10.297834379556939</c:v>
                </c:pt>
                <c:pt idx="3">
                  <c:v>6.4181703426727177</c:v>
                </c:pt>
                <c:pt idx="4">
                  <c:v>9.3369529271426757</c:v>
                </c:pt>
                <c:pt idx="5">
                  <c:v>4.3987619066221724</c:v>
                </c:pt>
                <c:pt idx="6">
                  <c:v>0.91618536308273602</c:v>
                </c:pt>
                <c:pt idx="7">
                  <c:v>0.96035851516419901</c:v>
                </c:pt>
                <c:pt idx="8">
                  <c:v>0.75520964822265535</c:v>
                </c:pt>
                <c:pt idx="9">
                  <c:v>3.3235174948826045</c:v>
                </c:pt>
                <c:pt idx="10">
                  <c:v>3.0769226622399168</c:v>
                </c:pt>
                <c:pt idx="11">
                  <c:v>1.2747993343886119</c:v>
                </c:pt>
                <c:pt idx="12">
                  <c:v>0.46611994360299713</c:v>
                </c:pt>
                <c:pt idx="13">
                  <c:v>0.29529316636094377</c:v>
                </c:pt>
                <c:pt idx="14">
                  <c:v>0.2346211707259542</c:v>
                </c:pt>
              </c:numCache>
            </c:numRef>
          </c:val>
        </c:ser>
        <c:ser>
          <c:idx val="1"/>
          <c:order val="1"/>
          <c:tx>
            <c:strRef>
              <c:f>Лист1!$C$1</c:f>
              <c:strCache>
                <c:ptCount val="1"/>
                <c:pt idx="0">
                  <c:v>2 хвиля, N=287</c:v>
                </c:pt>
              </c:strCache>
            </c:strRef>
          </c:tx>
          <c:invertIfNegative val="0"/>
          <c:dLbls>
            <c:txPr>
              <a:bodyPr/>
              <a:lstStyle/>
              <a:p>
                <a:pPr>
                  <a:defRPr sz="800"/>
                </a:pPr>
                <a:endParaRPr lang="uk-UA"/>
              </a:p>
            </c:txPr>
            <c:showLegendKey val="0"/>
            <c:showVal val="1"/>
            <c:showCatName val="0"/>
            <c:showSerName val="0"/>
            <c:showPercent val="0"/>
            <c:showBubbleSize val="0"/>
            <c:showLeaderLines val="0"/>
          </c:dLbls>
          <c:cat>
            <c:strRef>
              <c:f>Лист1!$A$2:$A$16</c:f>
              <c:strCache>
                <c:ptCount val="15"/>
                <c:pt idx="0">
                  <c:v>ОФОРМЛЕННЯ ДОКУМЕНТІВ НА ЗЕМЛЮ / НЕРУХОМІСТЬ / БУДІВНИЦТВО / ОРЕНДУ</c:v>
                </c:pt>
                <c:pt idx="1">
                  <c:v>ВИДАЧА ДОЗВІЛЬНИХ ДОКУМЕНТІВ / ОТРИМАННЯ ДОЗВОЛУ / ЛІЦЕНЗІЇ / ТЕХНІЧНИХ УМОВ / СЕРТИФІКАТІВ / ДОВІДОК</c:v>
                </c:pt>
                <c:pt idx="2">
                  <c:v>ПРИ ПЕРЕВІРЦІ</c:v>
                </c:pt>
                <c:pt idx="3">
                  <c:v>ОФОРМЛЕННЯ / ПОГОДЖЕННЯ / ВИДАЧА / ПОДАЧА ІНШИХ ДОКУМЕНТІВ / ОФОРМЛЕННЯ ДОГОВОРІВ</c:v>
                </c:pt>
                <c:pt idx="4">
                  <c:v>ПРИМУШЕННЯ ДО ДАЧІ ХАБАРА / ЗДІЙСНЕННЯ БЛАГОДІЙНИХ ПЛАТЕЖІВ / ОПЛАТИ БЕЗ КВИТАНЦІЇ / ОПЛАТИ ЗАЙВИХ ПОСЛУГ</c:v>
                </c:pt>
                <c:pt idx="5">
                  <c:v>ПРИ ЗДІЙСНЕННІ ПЕРЕВЕЗЕНЬ / ДОСТАВКИ ТОВАРУ / ЕКСПОРТНО-ІМПОРТНИХ ОПЕРАЦІЙ</c:v>
                </c:pt>
                <c:pt idx="6">
                  <c:v>ПРИ ЗДІЙСНЕННІ ОПЕРАЦІЇ / ПРИ ЗВИЧАЙНІЙ ДІЯЛЬНСТІ / ПРИ ВСІХ ОПЕРАЦІЯХ</c:v>
                </c:pt>
                <c:pt idx="7">
                  <c:v>РЕЄСТРАЦІЯ / ЗАКРИТТЯ ПІДПРИЄМСТВА</c:v>
                </c:pt>
                <c:pt idx="8">
                  <c:v>ЗДАЧА ЗВІТНОСТІ</c:v>
                </c:pt>
                <c:pt idx="9">
                  <c:v>ОПЕРАЦІЇ ПО ПДВ / ІНШИМ ПОДАТКАМ / СПЛАТА ЄДИНОГО ПОДАТКУ</c:v>
                </c:pt>
                <c:pt idx="10">
                  <c:v>СУДОВИЙ РОЗГЛЯД</c:v>
                </c:pt>
                <c:pt idx="11">
                  <c:v>ПРИ ЗДІЙСНЕННІ ЗАКУПІВЛІ / ПРОДАЖУ ТОВАРУ / УЧАСТІ В ТЕНДЕРАХ</c:v>
                </c:pt>
                <c:pt idx="12">
                  <c:v>НАВЧАЛЬНИЙ ПРОЦЕС</c:v>
                </c:pt>
                <c:pt idx="13">
                  <c:v>ВИСТАВЛЕННЯ ШТРАФІВ (В Т.Ч. БЕЗ ПІДСТАВ)</c:v>
                </c:pt>
                <c:pt idx="14">
                  <c:v>НАДАННЯ МЕДИЧНИХ ПОСЛУГ</c:v>
                </c:pt>
              </c:strCache>
            </c:strRef>
          </c:cat>
          <c:val>
            <c:numRef>
              <c:f>Лист1!$C$2:$C$16</c:f>
              <c:numCache>
                <c:formatCode>0.0</c:formatCode>
                <c:ptCount val="15"/>
                <c:pt idx="0">
                  <c:v>10.607673658033011</c:v>
                </c:pt>
                <c:pt idx="1">
                  <c:v>9.784788385590435</c:v>
                </c:pt>
                <c:pt idx="2">
                  <c:v>8.5894627784477198</c:v>
                </c:pt>
                <c:pt idx="3">
                  <c:v>8.4625993440354339</c:v>
                </c:pt>
                <c:pt idx="4">
                  <c:v>4.9066192647791063</c:v>
                </c:pt>
                <c:pt idx="5">
                  <c:v>4.1053771248105519</c:v>
                </c:pt>
                <c:pt idx="6">
                  <c:v>4.0548686267274805</c:v>
                </c:pt>
                <c:pt idx="7">
                  <c:v>3.7088270096771403</c:v>
                </c:pt>
                <c:pt idx="8">
                  <c:v>2.7045763935870988</c:v>
                </c:pt>
                <c:pt idx="9">
                  <c:v>2.6503878476783544</c:v>
                </c:pt>
                <c:pt idx="10">
                  <c:v>2.4971082037130219</c:v>
                </c:pt>
                <c:pt idx="11">
                  <c:v>2.1078967376708877</c:v>
                </c:pt>
                <c:pt idx="12">
                  <c:v>1.1106181364076897</c:v>
                </c:pt>
                <c:pt idx="13">
                  <c:v>1.0585423728035619</c:v>
                </c:pt>
                <c:pt idx="14">
                  <c:v>1.0144045631653928</c:v>
                </c:pt>
              </c:numCache>
            </c:numRef>
          </c:val>
        </c:ser>
        <c:dLbls>
          <c:showLegendKey val="0"/>
          <c:showVal val="0"/>
          <c:showCatName val="0"/>
          <c:showSerName val="0"/>
          <c:showPercent val="0"/>
          <c:showBubbleSize val="0"/>
        </c:dLbls>
        <c:gapWidth val="50"/>
        <c:axId val="79800960"/>
        <c:axId val="79810944"/>
      </c:barChart>
      <c:catAx>
        <c:axId val="79800960"/>
        <c:scaling>
          <c:orientation val="maxMin"/>
        </c:scaling>
        <c:delete val="0"/>
        <c:axPos val="l"/>
        <c:majorTickMark val="out"/>
        <c:minorTickMark val="none"/>
        <c:tickLblPos val="nextTo"/>
        <c:txPr>
          <a:bodyPr/>
          <a:lstStyle/>
          <a:p>
            <a:pPr>
              <a:defRPr sz="600"/>
            </a:pPr>
            <a:endParaRPr lang="uk-UA"/>
          </a:p>
        </c:txPr>
        <c:crossAx val="79810944"/>
        <c:crosses val="autoZero"/>
        <c:auto val="1"/>
        <c:lblAlgn val="ctr"/>
        <c:lblOffset val="100"/>
        <c:noMultiLvlLbl val="0"/>
      </c:catAx>
      <c:valAx>
        <c:axId val="79810944"/>
        <c:scaling>
          <c:orientation val="minMax"/>
        </c:scaling>
        <c:delete val="1"/>
        <c:axPos val="t"/>
        <c:majorGridlines>
          <c:spPr>
            <a:ln>
              <a:solidFill>
                <a:schemeClr val="bg1">
                  <a:lumMod val="75000"/>
                </a:schemeClr>
              </a:solidFill>
              <a:prstDash val="dash"/>
            </a:ln>
          </c:spPr>
        </c:majorGridlines>
        <c:numFmt formatCode="0.0" sourceLinked="1"/>
        <c:majorTickMark val="out"/>
        <c:minorTickMark val="none"/>
        <c:tickLblPos val="nextTo"/>
        <c:crossAx val="79800960"/>
        <c:crosses val="autoZero"/>
        <c:crossBetween val="between"/>
      </c:valAx>
    </c:plotArea>
    <c:legend>
      <c:legendPos val="r"/>
      <c:layout>
        <c:manualLayout>
          <c:xMode val="edge"/>
          <c:yMode val="edge"/>
          <c:x val="0.84925638218989441"/>
          <c:y val="0.8063774326217128"/>
          <c:w val="0.12981686145734025"/>
          <c:h val="0.11250203767597992"/>
        </c:manualLayout>
      </c:layout>
      <c:overlay val="0"/>
    </c:legend>
    <c:plotVisOnly val="1"/>
    <c:dispBlanksAs val="gap"/>
    <c:showDLblsOverMax val="0"/>
  </c:chart>
  <c:txPr>
    <a:bodyPr/>
    <a:lstStyle/>
    <a:p>
      <a:pPr>
        <a:defRPr sz="1000"/>
      </a:pPr>
      <a:endParaRPr lang="uk-UA"/>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Лист1!$B$1</c:f>
              <c:strCache>
                <c:ptCount val="1"/>
                <c:pt idx="0">
                  <c:v>Ряд 1</c:v>
                </c:pt>
              </c:strCache>
            </c:strRef>
          </c:tx>
          <c:invertIfNegative val="0"/>
          <c:dLbls>
            <c:txPr>
              <a:bodyPr rot="-5400000" vert="horz"/>
              <a:lstStyle/>
              <a:p>
                <a:pPr>
                  <a:defRPr/>
                </a:pPr>
                <a:endParaRPr lang="uk-UA"/>
              </a:p>
            </c:txPr>
            <c:dLblPos val="outEnd"/>
            <c:showLegendKey val="0"/>
            <c:showVal val="1"/>
            <c:showCatName val="0"/>
            <c:showSerName val="0"/>
            <c:showPercent val="0"/>
            <c:showBubbleSize val="0"/>
            <c:showLeaderLines val="0"/>
          </c:dLbls>
          <c:cat>
            <c:strRef>
              <c:f>Лист1!$A$2:$A$12</c:f>
              <c:strCache>
                <c:ptCount val="11"/>
                <c:pt idx="0">
                  <c:v>-5</c:v>
                </c:pt>
                <c:pt idx="1">
                  <c:v>-4</c:v>
                </c:pt>
                <c:pt idx="2">
                  <c:v>-3</c:v>
                </c:pt>
                <c:pt idx="3">
                  <c:v>-2</c:v>
                </c:pt>
                <c:pt idx="4">
                  <c:v>-1</c:v>
                </c:pt>
                <c:pt idx="5">
                  <c:v>0</c:v>
                </c:pt>
                <c:pt idx="6">
                  <c:v>+1</c:v>
                </c:pt>
                <c:pt idx="7">
                  <c:v>+2</c:v>
                </c:pt>
                <c:pt idx="8">
                  <c:v>+3</c:v>
                </c:pt>
                <c:pt idx="9">
                  <c:v>+4</c:v>
                </c:pt>
                <c:pt idx="10">
                  <c:v>+5</c:v>
                </c:pt>
              </c:strCache>
            </c:strRef>
          </c:cat>
          <c:val>
            <c:numRef>
              <c:f>Лист1!$B$2:$B$12</c:f>
              <c:numCache>
                <c:formatCode>0.0</c:formatCode>
                <c:ptCount val="11"/>
                <c:pt idx="0">
                  <c:v>18.273091401768212</c:v>
                </c:pt>
                <c:pt idx="1">
                  <c:v>1.1609070606344276</c:v>
                </c:pt>
                <c:pt idx="2">
                  <c:v>3.2054446086786479</c:v>
                </c:pt>
                <c:pt idx="3">
                  <c:v>3.1274935456879223</c:v>
                </c:pt>
                <c:pt idx="4">
                  <c:v>1.9578056799711465</c:v>
                </c:pt>
                <c:pt idx="5">
                  <c:v>57.193815820932251</c:v>
                </c:pt>
                <c:pt idx="6">
                  <c:v>5.682799157552445</c:v>
                </c:pt>
                <c:pt idx="7">
                  <c:v>3.5753295227832229</c:v>
                </c:pt>
                <c:pt idx="8">
                  <c:v>2.2607864536257098</c:v>
                </c:pt>
                <c:pt idx="9">
                  <c:v>0.95361352706726299</c:v>
                </c:pt>
                <c:pt idx="10">
                  <c:v>2.6089132212985016</c:v>
                </c:pt>
              </c:numCache>
            </c:numRef>
          </c:val>
        </c:ser>
        <c:ser>
          <c:idx val="1"/>
          <c:order val="1"/>
          <c:tx>
            <c:strRef>
              <c:f>Лист1!$C$1</c:f>
              <c:strCache>
                <c:ptCount val="1"/>
                <c:pt idx="0">
                  <c:v>Ряд 2</c:v>
                </c:pt>
              </c:strCache>
            </c:strRef>
          </c:tx>
          <c:invertIfNegative val="0"/>
          <c:dLbls>
            <c:dLbl>
              <c:idx val="2"/>
              <c:spPr>
                <a:ln w="19050">
                  <a:solidFill>
                    <a:srgbClr val="00B050"/>
                  </a:solidFill>
                </a:ln>
              </c:spPr>
              <c:txPr>
                <a:bodyPr rot="-5400000" vert="horz"/>
                <a:lstStyle/>
                <a:p>
                  <a:pPr>
                    <a:defRPr/>
                  </a:pPr>
                  <a:endParaRPr lang="uk-UA"/>
                </a:p>
              </c:txPr>
              <c:showLegendKey val="0"/>
              <c:showVal val="1"/>
              <c:showCatName val="0"/>
              <c:showSerName val="0"/>
              <c:showPercent val="0"/>
              <c:showBubbleSize val="0"/>
            </c:dLbl>
            <c:dLbl>
              <c:idx val="5"/>
              <c:spPr>
                <a:ln w="19050">
                  <a:solidFill>
                    <a:srgbClr val="FF0000"/>
                  </a:solidFill>
                </a:ln>
              </c:spPr>
              <c:txPr>
                <a:bodyPr rot="-5400000" vert="horz"/>
                <a:lstStyle/>
                <a:p>
                  <a:pPr>
                    <a:defRPr/>
                  </a:pPr>
                  <a:endParaRPr lang="uk-UA"/>
                </a:p>
              </c:txPr>
              <c:showLegendKey val="0"/>
              <c:showVal val="1"/>
              <c:showCatName val="0"/>
              <c:showSerName val="0"/>
              <c:showPercent val="0"/>
              <c:showBubbleSize val="0"/>
            </c:dLbl>
            <c:dLbl>
              <c:idx val="8"/>
              <c:spPr>
                <a:ln w="19050">
                  <a:solidFill>
                    <a:srgbClr val="00B050"/>
                  </a:solidFill>
                </a:ln>
              </c:spPr>
              <c:txPr>
                <a:bodyPr rot="-5400000" vert="horz"/>
                <a:lstStyle/>
                <a:p>
                  <a:pPr>
                    <a:defRPr/>
                  </a:pPr>
                  <a:endParaRPr lang="uk-UA"/>
                </a:p>
              </c:txPr>
              <c:showLegendKey val="0"/>
              <c:showVal val="1"/>
              <c:showCatName val="0"/>
              <c:showSerName val="0"/>
              <c:showPercent val="0"/>
              <c:showBubbleSize val="0"/>
            </c:dLbl>
            <c:spPr>
              <a:ln w="19050"/>
            </c:spPr>
            <c:txPr>
              <a:bodyPr rot="-5400000" vert="horz"/>
              <a:lstStyle/>
              <a:p>
                <a:pPr>
                  <a:defRPr/>
                </a:pPr>
                <a:endParaRPr lang="uk-UA"/>
              </a:p>
            </c:txPr>
            <c:showLegendKey val="0"/>
            <c:showVal val="1"/>
            <c:showCatName val="0"/>
            <c:showSerName val="0"/>
            <c:showPercent val="0"/>
            <c:showBubbleSize val="0"/>
            <c:showLeaderLines val="0"/>
          </c:dLbls>
          <c:cat>
            <c:strRef>
              <c:f>Лист1!$A$2:$A$12</c:f>
              <c:strCache>
                <c:ptCount val="11"/>
                <c:pt idx="0">
                  <c:v>-5</c:v>
                </c:pt>
                <c:pt idx="1">
                  <c:v>-4</c:v>
                </c:pt>
                <c:pt idx="2">
                  <c:v>-3</c:v>
                </c:pt>
                <c:pt idx="3">
                  <c:v>-2</c:v>
                </c:pt>
                <c:pt idx="4">
                  <c:v>-1</c:v>
                </c:pt>
                <c:pt idx="5">
                  <c:v>0</c:v>
                </c:pt>
                <c:pt idx="6">
                  <c:v>+1</c:v>
                </c:pt>
                <c:pt idx="7">
                  <c:v>+2</c:v>
                </c:pt>
                <c:pt idx="8">
                  <c:v>+3</c:v>
                </c:pt>
                <c:pt idx="9">
                  <c:v>+4</c:v>
                </c:pt>
                <c:pt idx="10">
                  <c:v>+5</c:v>
                </c:pt>
              </c:strCache>
            </c:strRef>
          </c:cat>
          <c:val>
            <c:numRef>
              <c:f>Лист1!$C$2:$C$12</c:f>
              <c:numCache>
                <c:formatCode>###0.0</c:formatCode>
                <c:ptCount val="11"/>
                <c:pt idx="0">
                  <c:v>19.482624041918907</c:v>
                </c:pt>
                <c:pt idx="1">
                  <c:v>1.6757544798294006</c:v>
                </c:pt>
                <c:pt idx="2">
                  <c:v>4.1659074525862785</c:v>
                </c:pt>
                <c:pt idx="3">
                  <c:v>3.0088361799314942</c:v>
                </c:pt>
                <c:pt idx="4">
                  <c:v>2.2692035524102456</c:v>
                </c:pt>
                <c:pt idx="5">
                  <c:v>51.983998012830426</c:v>
                </c:pt>
                <c:pt idx="6">
                  <c:v>5.2892002164410981</c:v>
                </c:pt>
                <c:pt idx="7">
                  <c:v>4.3893701807802206</c:v>
                </c:pt>
                <c:pt idx="8">
                  <c:v>3.229028363582457</c:v>
                </c:pt>
                <c:pt idx="9">
                  <c:v>1.1076536142220075</c:v>
                </c:pt>
                <c:pt idx="10">
                  <c:v>3.3984239054663981</c:v>
                </c:pt>
              </c:numCache>
            </c:numRef>
          </c:val>
        </c:ser>
        <c:dLbls>
          <c:showLegendKey val="0"/>
          <c:showVal val="0"/>
          <c:showCatName val="0"/>
          <c:showSerName val="0"/>
          <c:showPercent val="0"/>
          <c:showBubbleSize val="0"/>
        </c:dLbls>
        <c:gapWidth val="150"/>
        <c:axId val="39083008"/>
        <c:axId val="39101184"/>
      </c:barChart>
      <c:catAx>
        <c:axId val="39083008"/>
        <c:scaling>
          <c:orientation val="minMax"/>
        </c:scaling>
        <c:delete val="0"/>
        <c:axPos val="b"/>
        <c:numFmt formatCode="@" sourceLinked="1"/>
        <c:majorTickMark val="out"/>
        <c:minorTickMark val="none"/>
        <c:tickLblPos val="nextTo"/>
        <c:crossAx val="39101184"/>
        <c:crosses val="autoZero"/>
        <c:auto val="1"/>
        <c:lblAlgn val="ctr"/>
        <c:lblOffset val="100"/>
        <c:noMultiLvlLbl val="0"/>
      </c:catAx>
      <c:valAx>
        <c:axId val="39101184"/>
        <c:scaling>
          <c:orientation val="minMax"/>
        </c:scaling>
        <c:delete val="0"/>
        <c:axPos val="l"/>
        <c:majorGridlines>
          <c:spPr>
            <a:ln>
              <a:solidFill>
                <a:schemeClr val="bg1">
                  <a:lumMod val="75000"/>
                </a:schemeClr>
              </a:solidFill>
              <a:prstDash val="dash"/>
            </a:ln>
          </c:spPr>
        </c:majorGridlines>
        <c:numFmt formatCode="0.0" sourceLinked="1"/>
        <c:majorTickMark val="out"/>
        <c:minorTickMark val="none"/>
        <c:tickLblPos val="nextTo"/>
        <c:spPr>
          <a:ln>
            <a:solidFill>
              <a:schemeClr val="bg1">
                <a:lumMod val="75000"/>
              </a:schemeClr>
            </a:solidFill>
          </a:ln>
        </c:spPr>
        <c:crossAx val="39083008"/>
        <c:crosses val="autoZero"/>
        <c:crossBetween val="between"/>
      </c:valAx>
    </c:plotArea>
    <c:plotVisOnly val="1"/>
    <c:dispBlanksAs val="gap"/>
    <c:showDLblsOverMax val="0"/>
  </c:chart>
  <c:txPr>
    <a:bodyPr/>
    <a:lstStyle/>
    <a:p>
      <a:pPr>
        <a:defRPr sz="1000"/>
      </a:pPr>
      <a:endParaRPr lang="uk-UA"/>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percentStacked"/>
        <c:varyColors val="0"/>
        <c:ser>
          <c:idx val="0"/>
          <c:order val="0"/>
          <c:tx>
            <c:strRef>
              <c:f>Лист1!$B$1</c:f>
              <c:strCache>
                <c:ptCount val="1"/>
                <c:pt idx="0">
                  <c:v>Ряд 1</c:v>
                </c:pt>
              </c:strCache>
            </c:strRef>
          </c:tx>
          <c:invertIfNegative val="0"/>
          <c:dLbls>
            <c:dLbl>
              <c:idx val="8"/>
              <c:spPr>
                <a:ln w="19050">
                  <a:solidFill>
                    <a:srgbClr val="00B05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spPr>
              <a:ln w="19050">
                <a:noFill/>
              </a:ln>
            </c:spPr>
            <c:txPr>
              <a:bodyPr/>
              <a:lstStyle/>
              <a:p>
                <a:pPr>
                  <a:defRPr sz="700">
                    <a:solidFill>
                      <a:schemeClr val="bg1"/>
                    </a:solidFill>
                  </a:defRPr>
                </a:pPr>
                <a:endParaRPr lang="uk-UA"/>
              </a:p>
            </c:txPr>
            <c:dLblPos val="ctr"/>
            <c:showLegendKey val="0"/>
            <c:showVal val="1"/>
            <c:showCatName val="0"/>
            <c:showSerName val="0"/>
            <c:showPercent val="0"/>
            <c:showBubbleSize val="0"/>
            <c:showLeaderLines val="0"/>
          </c:dLbls>
          <c:cat>
            <c:strRef>
              <c:f>Лист1!$A$2:$A$40</c:f>
              <c:strCache>
                <c:ptCount val="10"/>
                <c:pt idx="0">
                  <c:v>ЗАГАЛОМ, N=2271</c:v>
                </c:pt>
                <c:pt idx="2">
                  <c:v>СІЛЬСЬКЕ ГОСПОДАРСТВО, N=330</c:v>
                </c:pt>
                <c:pt idx="3">
                  <c:v>ПРОМИСЛОВІСТЬ, N=281</c:v>
                </c:pt>
                <c:pt idx="4">
                  <c:v>ТОРГІВЛЯ, N=541</c:v>
                </c:pt>
                <c:pt idx="5">
                  <c:v>ТРАНСПОРТ І ЗВ'ЯЗОК, N=100</c:v>
                </c:pt>
                <c:pt idx="6">
                  <c:v>ІНШЕ, N=1019</c:v>
                </c:pt>
                <c:pt idx="8">
                  <c:v>ТАК, N=287</c:v>
                </c:pt>
                <c:pt idx="9">
                  <c:v>НІ, N=1984</c:v>
                </c:pt>
              </c:strCache>
            </c:strRef>
          </c:cat>
          <c:val>
            <c:numRef>
              <c:f>Лист1!$B$2:$B$40</c:f>
              <c:numCache>
                <c:formatCode>General</c:formatCode>
                <c:ptCount val="10"/>
                <c:pt idx="0" formatCode="###0.0">
                  <c:v>30.602325706676314</c:v>
                </c:pt>
                <c:pt idx="2" formatCode="###0.0">
                  <c:v>29.629365013658106</c:v>
                </c:pt>
                <c:pt idx="3" formatCode="###0.0">
                  <c:v>29.396533024747708</c:v>
                </c:pt>
                <c:pt idx="4" formatCode="###0.0">
                  <c:v>28.537486243406196</c:v>
                </c:pt>
                <c:pt idx="5" formatCode="###0.0">
                  <c:v>33.524957445795458</c:v>
                </c:pt>
                <c:pt idx="6" formatCode="###0.0">
                  <c:v>32.39726397329818</c:v>
                </c:pt>
                <c:pt idx="8" formatCode="###0.0">
                  <c:v>45.242666029125658</c:v>
                </c:pt>
                <c:pt idx="9" formatCode="###0.0">
                  <c:v>28.468349115850604</c:v>
                </c:pt>
              </c:numCache>
            </c:numRef>
          </c:val>
        </c:ser>
        <c:ser>
          <c:idx val="1"/>
          <c:order val="1"/>
          <c:tx>
            <c:strRef>
              <c:f>Лист1!$C$1</c:f>
              <c:strCache>
                <c:ptCount val="1"/>
                <c:pt idx="0">
                  <c:v>Ряд 2</c:v>
                </c:pt>
              </c:strCache>
            </c:strRef>
          </c:tx>
          <c:invertIfNegative val="0"/>
          <c:cat>
            <c:strRef>
              <c:f>Лист1!$A$2:$A$40</c:f>
              <c:strCache>
                <c:ptCount val="10"/>
                <c:pt idx="0">
                  <c:v>ЗАГАЛОМ, N=2271</c:v>
                </c:pt>
                <c:pt idx="2">
                  <c:v>СІЛЬСЬКЕ ГОСПОДАРСТВО, N=330</c:v>
                </c:pt>
                <c:pt idx="3">
                  <c:v>ПРОМИСЛОВІСТЬ, N=281</c:v>
                </c:pt>
                <c:pt idx="4">
                  <c:v>ТОРГІВЛЯ, N=541</c:v>
                </c:pt>
                <c:pt idx="5">
                  <c:v>ТРАНСПОРТ І ЗВ'ЯЗОК, N=100</c:v>
                </c:pt>
                <c:pt idx="6">
                  <c:v>ІНШЕ, N=1019</c:v>
                </c:pt>
                <c:pt idx="8">
                  <c:v>ТАК, N=287</c:v>
                </c:pt>
                <c:pt idx="9">
                  <c:v>НІ, N=1984</c:v>
                </c:pt>
              </c:strCache>
            </c:strRef>
          </c:cat>
          <c:val>
            <c:numRef>
              <c:f>Лист1!$C$2:$C$40</c:f>
              <c:numCache>
                <c:formatCode>General</c:formatCode>
                <c:ptCount val="10"/>
                <c:pt idx="0">
                  <c:v>69.397674293323689</c:v>
                </c:pt>
                <c:pt idx="2">
                  <c:v>70.370634986341898</c:v>
                </c:pt>
                <c:pt idx="3">
                  <c:v>70.603466975252289</c:v>
                </c:pt>
                <c:pt idx="4">
                  <c:v>71.462513756593808</c:v>
                </c:pt>
                <c:pt idx="5">
                  <c:v>66.475042554204549</c:v>
                </c:pt>
                <c:pt idx="6">
                  <c:v>67.60273602670182</c:v>
                </c:pt>
                <c:pt idx="8">
                  <c:v>54.757333970874342</c:v>
                </c:pt>
                <c:pt idx="9">
                  <c:v>71.5316508841494</c:v>
                </c:pt>
              </c:numCache>
            </c:numRef>
          </c:val>
        </c:ser>
        <c:dLbls>
          <c:showLegendKey val="0"/>
          <c:showVal val="0"/>
          <c:showCatName val="0"/>
          <c:showSerName val="0"/>
          <c:showPercent val="0"/>
          <c:showBubbleSize val="0"/>
        </c:dLbls>
        <c:gapWidth val="32"/>
        <c:overlap val="100"/>
        <c:axId val="39132160"/>
        <c:axId val="39154432"/>
      </c:barChart>
      <c:catAx>
        <c:axId val="39132160"/>
        <c:scaling>
          <c:orientation val="maxMin"/>
        </c:scaling>
        <c:delete val="0"/>
        <c:axPos val="l"/>
        <c:majorTickMark val="out"/>
        <c:minorTickMark val="none"/>
        <c:tickLblPos val="nextTo"/>
        <c:txPr>
          <a:bodyPr/>
          <a:lstStyle/>
          <a:p>
            <a:pPr>
              <a:defRPr sz="700"/>
            </a:pPr>
            <a:endParaRPr lang="uk-UA"/>
          </a:p>
        </c:txPr>
        <c:crossAx val="39154432"/>
        <c:crosses val="autoZero"/>
        <c:auto val="1"/>
        <c:lblAlgn val="ctr"/>
        <c:lblOffset val="100"/>
        <c:noMultiLvlLbl val="0"/>
      </c:catAx>
      <c:valAx>
        <c:axId val="39154432"/>
        <c:scaling>
          <c:orientation val="minMax"/>
        </c:scaling>
        <c:delete val="1"/>
        <c:axPos val="t"/>
        <c:numFmt formatCode="0%" sourceLinked="1"/>
        <c:majorTickMark val="out"/>
        <c:minorTickMark val="none"/>
        <c:tickLblPos val="nextTo"/>
        <c:crossAx val="39132160"/>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percentStacked"/>
        <c:varyColors val="0"/>
        <c:ser>
          <c:idx val="0"/>
          <c:order val="0"/>
          <c:tx>
            <c:strRef>
              <c:f>Лист1!$B$1</c:f>
              <c:strCache>
                <c:ptCount val="1"/>
                <c:pt idx="0">
                  <c:v>Ряд 1</c:v>
                </c:pt>
              </c:strCache>
            </c:strRef>
          </c:tx>
          <c:invertIfNegative val="0"/>
          <c:dLbls>
            <c:dLbl>
              <c:idx val="8"/>
              <c:spPr>
                <a:ln w="19050">
                  <a:solidFill>
                    <a:srgbClr val="FF000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spPr>
              <a:ln w="19050">
                <a:noFill/>
              </a:ln>
            </c:spPr>
            <c:txPr>
              <a:bodyPr/>
              <a:lstStyle/>
              <a:p>
                <a:pPr>
                  <a:defRPr sz="700">
                    <a:solidFill>
                      <a:schemeClr val="bg1"/>
                    </a:solidFill>
                  </a:defRPr>
                </a:pPr>
                <a:endParaRPr lang="uk-UA"/>
              </a:p>
            </c:txPr>
            <c:dLblPos val="ctr"/>
            <c:showLegendKey val="0"/>
            <c:showVal val="1"/>
            <c:showCatName val="0"/>
            <c:showSerName val="0"/>
            <c:showPercent val="0"/>
            <c:showBubbleSize val="0"/>
            <c:showLeaderLines val="0"/>
          </c:dLbls>
          <c:cat>
            <c:strRef>
              <c:f>Лист1!$A$2:$A$40</c:f>
              <c:strCache>
                <c:ptCount val="10"/>
                <c:pt idx="0">
                  <c:v>ЗАГАЛОМ, N=2271</c:v>
                </c:pt>
                <c:pt idx="2">
                  <c:v>СІЛЬСЬКЕ ГОСПОДАРСТВО, N=330</c:v>
                </c:pt>
                <c:pt idx="3">
                  <c:v>ПРОМИСЛОВІСТЬ, N=281</c:v>
                </c:pt>
                <c:pt idx="4">
                  <c:v>ТОРГІВЛЯ, N=541</c:v>
                </c:pt>
                <c:pt idx="5">
                  <c:v>ТРАНСПОРТ І ЗВ'ЯЗОК, N=100</c:v>
                </c:pt>
                <c:pt idx="6">
                  <c:v>ІНШЕ, N=1019</c:v>
                </c:pt>
                <c:pt idx="8">
                  <c:v>ТАК, N=287</c:v>
                </c:pt>
                <c:pt idx="9">
                  <c:v>НІ, N=1984</c:v>
                </c:pt>
              </c:strCache>
            </c:strRef>
          </c:cat>
          <c:val>
            <c:numRef>
              <c:f>Лист1!$B$2:$B$40</c:f>
              <c:numCache>
                <c:formatCode>General</c:formatCode>
                <c:ptCount val="10"/>
                <c:pt idx="0" formatCode="###0.0">
                  <c:v>51.983998012830426</c:v>
                </c:pt>
                <c:pt idx="2" formatCode="###0.0">
                  <c:v>51.098098156496704</c:v>
                </c:pt>
                <c:pt idx="3" formatCode="###0.0">
                  <c:v>53.636490015629754</c:v>
                </c:pt>
                <c:pt idx="4" formatCode="###0.0">
                  <c:v>55.39162058369498</c:v>
                </c:pt>
                <c:pt idx="5" formatCode="###0.0">
                  <c:v>46.817544384332912</c:v>
                </c:pt>
                <c:pt idx="6" formatCode="###0.0">
                  <c:v>50.158126365458159</c:v>
                </c:pt>
                <c:pt idx="8" formatCode="###0.0">
                  <c:v>41.915129059182533</c:v>
                </c:pt>
                <c:pt idx="9" formatCode="###0.0">
                  <c:v>53.451636754140111</c:v>
                </c:pt>
              </c:numCache>
            </c:numRef>
          </c:val>
        </c:ser>
        <c:ser>
          <c:idx val="1"/>
          <c:order val="1"/>
          <c:tx>
            <c:strRef>
              <c:f>Лист1!$C$1</c:f>
              <c:strCache>
                <c:ptCount val="1"/>
                <c:pt idx="0">
                  <c:v>Ряд 2</c:v>
                </c:pt>
              </c:strCache>
            </c:strRef>
          </c:tx>
          <c:invertIfNegative val="0"/>
          <c:cat>
            <c:strRef>
              <c:f>Лист1!$A$2:$A$40</c:f>
              <c:strCache>
                <c:ptCount val="10"/>
                <c:pt idx="0">
                  <c:v>ЗАГАЛОМ, N=2271</c:v>
                </c:pt>
                <c:pt idx="2">
                  <c:v>СІЛЬСЬКЕ ГОСПОДАРСТВО, N=330</c:v>
                </c:pt>
                <c:pt idx="3">
                  <c:v>ПРОМИСЛОВІСТЬ, N=281</c:v>
                </c:pt>
                <c:pt idx="4">
                  <c:v>ТОРГІВЛЯ, N=541</c:v>
                </c:pt>
                <c:pt idx="5">
                  <c:v>ТРАНСПОРТ І ЗВ'ЯЗОК, N=100</c:v>
                </c:pt>
                <c:pt idx="6">
                  <c:v>ІНШЕ, N=1019</c:v>
                </c:pt>
                <c:pt idx="8">
                  <c:v>ТАК, N=287</c:v>
                </c:pt>
                <c:pt idx="9">
                  <c:v>НІ, N=1984</c:v>
                </c:pt>
              </c:strCache>
            </c:strRef>
          </c:cat>
          <c:val>
            <c:numRef>
              <c:f>Лист1!$C$2:$C$40</c:f>
              <c:numCache>
                <c:formatCode>General</c:formatCode>
                <c:ptCount val="10"/>
                <c:pt idx="0">
                  <c:v>48.016001987169574</c:v>
                </c:pt>
                <c:pt idx="2">
                  <c:v>48.901901843503296</c:v>
                </c:pt>
                <c:pt idx="3">
                  <c:v>46.363509984370246</c:v>
                </c:pt>
                <c:pt idx="4">
                  <c:v>44.60837941630502</c:v>
                </c:pt>
                <c:pt idx="5">
                  <c:v>53.182455615667088</c:v>
                </c:pt>
                <c:pt idx="6">
                  <c:v>49.841873634541841</c:v>
                </c:pt>
                <c:pt idx="8">
                  <c:v>58.084870940817467</c:v>
                </c:pt>
                <c:pt idx="9">
                  <c:v>46.548363245859889</c:v>
                </c:pt>
              </c:numCache>
            </c:numRef>
          </c:val>
        </c:ser>
        <c:dLbls>
          <c:showLegendKey val="0"/>
          <c:showVal val="0"/>
          <c:showCatName val="0"/>
          <c:showSerName val="0"/>
          <c:showPercent val="0"/>
          <c:showBubbleSize val="0"/>
        </c:dLbls>
        <c:gapWidth val="32"/>
        <c:overlap val="100"/>
        <c:axId val="39282176"/>
        <c:axId val="39283712"/>
      </c:barChart>
      <c:catAx>
        <c:axId val="39282176"/>
        <c:scaling>
          <c:orientation val="maxMin"/>
        </c:scaling>
        <c:delete val="1"/>
        <c:axPos val="l"/>
        <c:majorTickMark val="out"/>
        <c:minorTickMark val="none"/>
        <c:tickLblPos val="nextTo"/>
        <c:crossAx val="39283712"/>
        <c:crosses val="autoZero"/>
        <c:auto val="1"/>
        <c:lblAlgn val="ctr"/>
        <c:lblOffset val="100"/>
        <c:noMultiLvlLbl val="0"/>
      </c:catAx>
      <c:valAx>
        <c:axId val="39283712"/>
        <c:scaling>
          <c:orientation val="minMax"/>
        </c:scaling>
        <c:delete val="1"/>
        <c:axPos val="t"/>
        <c:numFmt formatCode="0%" sourceLinked="1"/>
        <c:majorTickMark val="out"/>
        <c:minorTickMark val="none"/>
        <c:tickLblPos val="nextTo"/>
        <c:crossAx val="39282176"/>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percentStacked"/>
        <c:varyColors val="0"/>
        <c:ser>
          <c:idx val="0"/>
          <c:order val="0"/>
          <c:tx>
            <c:strRef>
              <c:f>Лист1!$B$1</c:f>
              <c:strCache>
                <c:ptCount val="1"/>
                <c:pt idx="0">
                  <c:v>Ряд 1</c:v>
                </c:pt>
              </c:strCache>
            </c:strRef>
          </c:tx>
          <c:invertIfNegative val="0"/>
          <c:dLbls>
            <c:dLbl>
              <c:idx val="8"/>
              <c:spPr>
                <a:ln w="19050">
                  <a:solidFill>
                    <a:srgbClr val="FF000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spPr>
              <a:ln w="19050">
                <a:noFill/>
              </a:ln>
            </c:spPr>
            <c:txPr>
              <a:bodyPr/>
              <a:lstStyle/>
              <a:p>
                <a:pPr>
                  <a:defRPr sz="700">
                    <a:solidFill>
                      <a:schemeClr val="bg1"/>
                    </a:solidFill>
                  </a:defRPr>
                </a:pPr>
                <a:endParaRPr lang="uk-UA"/>
              </a:p>
            </c:txPr>
            <c:dLblPos val="ctr"/>
            <c:showLegendKey val="0"/>
            <c:showVal val="1"/>
            <c:showCatName val="0"/>
            <c:showSerName val="0"/>
            <c:showPercent val="0"/>
            <c:showBubbleSize val="0"/>
            <c:showLeaderLines val="0"/>
          </c:dLbls>
          <c:cat>
            <c:strRef>
              <c:f>Лист1!$A$2:$A$40</c:f>
              <c:strCache>
                <c:ptCount val="10"/>
                <c:pt idx="0">
                  <c:v>ЗАГАЛОМ, N=2271</c:v>
                </c:pt>
                <c:pt idx="2">
                  <c:v>СІЛЬСЬКЕ ГОСПОДАРСТВО, N=330</c:v>
                </c:pt>
                <c:pt idx="3">
                  <c:v>ПРОМИСЛОВІСТЬ, N=281</c:v>
                </c:pt>
                <c:pt idx="4">
                  <c:v>ТОРГІВЛЯ, N=541</c:v>
                </c:pt>
                <c:pt idx="5">
                  <c:v>ТРАНСПОРТ І ЗВ'ЯЗОК, N=100</c:v>
                </c:pt>
                <c:pt idx="6">
                  <c:v>ІНШЕ, N=1019</c:v>
                </c:pt>
                <c:pt idx="8">
                  <c:v>ТАК, N=287</c:v>
                </c:pt>
                <c:pt idx="9">
                  <c:v>НІ, N=1984</c:v>
                </c:pt>
              </c:strCache>
            </c:strRef>
          </c:cat>
          <c:val>
            <c:numRef>
              <c:f>Лист1!$B$2:$B$40</c:f>
              <c:numCache>
                <c:formatCode>General</c:formatCode>
                <c:ptCount val="10"/>
                <c:pt idx="0" formatCode="###0.0">
                  <c:v>17.413676280492137</c:v>
                </c:pt>
                <c:pt idx="2" formatCode="###0.0">
                  <c:v>19.27253682984519</c:v>
                </c:pt>
                <c:pt idx="3" formatCode="###0.0">
                  <c:v>16.966976959622599</c:v>
                </c:pt>
                <c:pt idx="4" formatCode="###0.0">
                  <c:v>16.070893172898863</c:v>
                </c:pt>
                <c:pt idx="5" formatCode="###0.0">
                  <c:v>19.657498169871619</c:v>
                </c:pt>
                <c:pt idx="6" formatCode="###0.0">
                  <c:v>17.444609661243273</c:v>
                </c:pt>
                <c:pt idx="8" formatCode="###0.0">
                  <c:v>12.842204911692015</c:v>
                </c:pt>
                <c:pt idx="9" formatCode="###0.0">
                  <c:v>18.080014130008834</c:v>
                </c:pt>
              </c:numCache>
            </c:numRef>
          </c:val>
        </c:ser>
        <c:ser>
          <c:idx val="1"/>
          <c:order val="1"/>
          <c:tx>
            <c:strRef>
              <c:f>Лист1!$C$1</c:f>
              <c:strCache>
                <c:ptCount val="1"/>
                <c:pt idx="0">
                  <c:v>Ряд 2</c:v>
                </c:pt>
              </c:strCache>
            </c:strRef>
          </c:tx>
          <c:invertIfNegative val="0"/>
          <c:cat>
            <c:strRef>
              <c:f>Лист1!$A$2:$A$40</c:f>
              <c:strCache>
                <c:ptCount val="10"/>
                <c:pt idx="0">
                  <c:v>ЗАГАЛОМ, N=2271</c:v>
                </c:pt>
                <c:pt idx="2">
                  <c:v>СІЛЬСЬКЕ ГОСПОДАРСТВО, N=330</c:v>
                </c:pt>
                <c:pt idx="3">
                  <c:v>ПРОМИСЛОВІСТЬ, N=281</c:v>
                </c:pt>
                <c:pt idx="4">
                  <c:v>ТОРГІВЛЯ, N=541</c:v>
                </c:pt>
                <c:pt idx="5">
                  <c:v>ТРАНСПОРТ І ЗВ'ЯЗОК, N=100</c:v>
                </c:pt>
                <c:pt idx="6">
                  <c:v>ІНШЕ, N=1019</c:v>
                </c:pt>
                <c:pt idx="8">
                  <c:v>ТАК, N=287</c:v>
                </c:pt>
                <c:pt idx="9">
                  <c:v>НІ, N=1984</c:v>
                </c:pt>
              </c:strCache>
            </c:strRef>
          </c:cat>
          <c:val>
            <c:numRef>
              <c:f>Лист1!$C$2:$C$40</c:f>
              <c:numCache>
                <c:formatCode>General</c:formatCode>
                <c:ptCount val="10"/>
                <c:pt idx="0">
                  <c:v>82.58632371950786</c:v>
                </c:pt>
                <c:pt idx="2">
                  <c:v>80.727463170154806</c:v>
                </c:pt>
                <c:pt idx="3">
                  <c:v>83.033023040377401</c:v>
                </c:pt>
                <c:pt idx="4">
                  <c:v>83.929106827101137</c:v>
                </c:pt>
                <c:pt idx="5">
                  <c:v>80.342501830128384</c:v>
                </c:pt>
                <c:pt idx="6">
                  <c:v>82.555390338756723</c:v>
                </c:pt>
                <c:pt idx="8">
                  <c:v>87.157795088307978</c:v>
                </c:pt>
                <c:pt idx="9">
                  <c:v>81.919985869991166</c:v>
                </c:pt>
              </c:numCache>
            </c:numRef>
          </c:val>
        </c:ser>
        <c:dLbls>
          <c:showLegendKey val="0"/>
          <c:showVal val="0"/>
          <c:showCatName val="0"/>
          <c:showSerName val="0"/>
          <c:showPercent val="0"/>
          <c:showBubbleSize val="0"/>
        </c:dLbls>
        <c:gapWidth val="32"/>
        <c:overlap val="100"/>
        <c:axId val="39317504"/>
        <c:axId val="39319040"/>
      </c:barChart>
      <c:catAx>
        <c:axId val="39317504"/>
        <c:scaling>
          <c:orientation val="maxMin"/>
        </c:scaling>
        <c:delete val="1"/>
        <c:axPos val="l"/>
        <c:majorTickMark val="out"/>
        <c:minorTickMark val="none"/>
        <c:tickLblPos val="nextTo"/>
        <c:crossAx val="39319040"/>
        <c:crosses val="autoZero"/>
        <c:auto val="1"/>
        <c:lblAlgn val="ctr"/>
        <c:lblOffset val="100"/>
        <c:noMultiLvlLbl val="0"/>
      </c:catAx>
      <c:valAx>
        <c:axId val="39319040"/>
        <c:scaling>
          <c:orientation val="minMax"/>
        </c:scaling>
        <c:delete val="1"/>
        <c:axPos val="t"/>
        <c:numFmt formatCode="0%" sourceLinked="1"/>
        <c:majorTickMark val="out"/>
        <c:minorTickMark val="none"/>
        <c:tickLblPos val="nextTo"/>
        <c:crossAx val="39317504"/>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percentStacked"/>
        <c:varyColors val="0"/>
        <c:ser>
          <c:idx val="0"/>
          <c:order val="0"/>
          <c:tx>
            <c:strRef>
              <c:f>Лист1!$B$1</c:f>
              <c:strCache>
                <c:ptCount val="1"/>
                <c:pt idx="0">
                  <c:v>Ряд 1</c:v>
                </c:pt>
              </c:strCache>
            </c:strRef>
          </c:tx>
          <c:invertIfNegative val="0"/>
          <c:dLbls>
            <c:dLbl>
              <c:idx val="7"/>
              <c:spPr>
                <a:ln w="19050">
                  <a:solidFill>
                    <a:srgbClr val="FF000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dLbl>
              <c:idx val="9"/>
              <c:spPr>
                <a:ln w="19050">
                  <a:solidFill>
                    <a:srgbClr val="00B05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dLbl>
              <c:idx val="13"/>
              <c:spPr>
                <a:ln w="19050">
                  <a:solidFill>
                    <a:srgbClr val="FF000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dLbl>
              <c:idx val="16"/>
              <c:spPr>
                <a:ln w="19050">
                  <a:solidFill>
                    <a:srgbClr val="FF000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spPr>
              <a:ln w="19050">
                <a:noFill/>
              </a:ln>
            </c:spPr>
            <c:txPr>
              <a:bodyPr/>
              <a:lstStyle/>
              <a:p>
                <a:pPr>
                  <a:defRPr sz="700">
                    <a:solidFill>
                      <a:schemeClr val="bg1"/>
                    </a:solidFill>
                  </a:defRPr>
                </a:pPr>
                <a:endParaRPr lang="uk-UA"/>
              </a:p>
            </c:txPr>
            <c:dLblPos val="ctr"/>
            <c:showLegendKey val="0"/>
            <c:showVal val="1"/>
            <c:showCatName val="0"/>
            <c:showSerName val="0"/>
            <c:showPercent val="0"/>
            <c:showBubbleSize val="0"/>
            <c:showLeaderLines val="0"/>
          </c:dLbls>
          <c:cat>
            <c:strRef>
              <c:f>Лист1!$A$2:$A$40</c:f>
              <c:strCache>
                <c:ptCount val="27"/>
                <c:pt idx="0">
                  <c:v>ЗАГАЛОМ, N=2271</c:v>
                </c:pt>
                <c:pt idx="2">
                  <c:v>ВІННИЦЬКА, N=58</c:v>
                </c:pt>
                <c:pt idx="3">
                  <c:v>ВОЛИНСЬКА, N=53</c:v>
                </c:pt>
                <c:pt idx="4">
                  <c:v>ДНІПРОПЕТРОВСЬКА, N=172</c:v>
                </c:pt>
                <c:pt idx="5">
                  <c:v>ДОНЕЦЬКА, N=50</c:v>
                </c:pt>
                <c:pt idx="6">
                  <c:v>ЖИТОМИРСЬКА, N=50</c:v>
                </c:pt>
                <c:pt idx="7">
                  <c:v>ЗАКАРПАТСЬКА, N=54</c:v>
                </c:pt>
                <c:pt idx="8">
                  <c:v>ЗАПОРІЗЬКА, N=97</c:v>
                </c:pt>
                <c:pt idx="9">
                  <c:v>ІВАНО-ФРАНКІВСЬКА, N=50</c:v>
                </c:pt>
                <c:pt idx="10">
                  <c:v>М.КИЇВ, N=508</c:v>
                </c:pt>
                <c:pt idx="11">
                  <c:v>КИЇВСЬКА, N=101</c:v>
                </c:pt>
                <c:pt idx="12">
                  <c:v>КІРОВОГРАДСЬКА, N=52</c:v>
                </c:pt>
                <c:pt idx="13">
                  <c:v>ЛУГАНСЬКА, N=52</c:v>
                </c:pt>
                <c:pt idx="14">
                  <c:v>ЛЬВІВСЬКА, N=118</c:v>
                </c:pt>
                <c:pt idx="15">
                  <c:v>МИКОЛАЇВСЬКА, N=66</c:v>
                </c:pt>
                <c:pt idx="16">
                  <c:v>ОДЕСЬКА, N=148</c:v>
                </c:pt>
                <c:pt idx="17">
                  <c:v>ПОЛТАВСЬКА, N=73</c:v>
                </c:pt>
                <c:pt idx="18">
                  <c:v>РІВНЕНСЬКА, N=57</c:v>
                </c:pt>
                <c:pt idx="19">
                  <c:v>СУМСЬКА, N=50</c:v>
                </c:pt>
                <c:pt idx="20">
                  <c:v>ТЕРНОПІЛЬСЬКА, N=50</c:v>
                </c:pt>
                <c:pt idx="21">
                  <c:v>ХАРКІВСЬКА, N=148</c:v>
                </c:pt>
                <c:pt idx="22">
                  <c:v>ХЕРСОНСЬКА, N=51</c:v>
                </c:pt>
                <c:pt idx="23">
                  <c:v>ХМЕЛЬНИЦЬКА, N=53</c:v>
                </c:pt>
                <c:pt idx="24">
                  <c:v>ЧЕРКАСЬКА, N=57</c:v>
                </c:pt>
                <c:pt idx="25">
                  <c:v>ЧЕРНІГІВСЬКА, N=50</c:v>
                </c:pt>
                <c:pt idx="26">
                  <c:v>ЧЕРНІВЕЦЬКА, N=53</c:v>
                </c:pt>
              </c:strCache>
            </c:strRef>
          </c:cat>
          <c:val>
            <c:numRef>
              <c:f>Лист1!$B$2:$B$40</c:f>
              <c:numCache>
                <c:formatCode>General</c:formatCode>
                <c:ptCount val="27"/>
                <c:pt idx="0" formatCode="###0.0">
                  <c:v>30.602325706676314</c:v>
                </c:pt>
                <c:pt idx="2" formatCode="###0.0">
                  <c:v>29.216161333604219</c:v>
                </c:pt>
                <c:pt idx="3" formatCode="###0.0">
                  <c:v>26.902714157971573</c:v>
                </c:pt>
                <c:pt idx="4" formatCode="###0.0">
                  <c:v>32.251443071812254</c:v>
                </c:pt>
                <c:pt idx="5" formatCode="###0.0">
                  <c:v>31.846017987924842</c:v>
                </c:pt>
                <c:pt idx="6" formatCode="###0.0">
                  <c:v>28.486348111387827</c:v>
                </c:pt>
                <c:pt idx="7" formatCode="###0.0">
                  <c:v>18.577409994414033</c:v>
                </c:pt>
                <c:pt idx="8" formatCode="###0.0">
                  <c:v>34.807659636744745</c:v>
                </c:pt>
                <c:pt idx="9" formatCode="###0.0">
                  <c:v>42.582769700520089</c:v>
                </c:pt>
                <c:pt idx="10" formatCode="###0.0">
                  <c:v>33.94142384939223</c:v>
                </c:pt>
                <c:pt idx="11" formatCode="###0.0">
                  <c:v>30.996037609785702</c:v>
                </c:pt>
                <c:pt idx="12" formatCode="###0.0">
                  <c:v>25.879621708963025</c:v>
                </c:pt>
                <c:pt idx="13" formatCode="###0.0">
                  <c:v>17.913178878882846</c:v>
                </c:pt>
                <c:pt idx="14" formatCode="###0.0">
                  <c:v>28.717104287743307</c:v>
                </c:pt>
                <c:pt idx="15" formatCode="###0.0">
                  <c:v>34.272232403133117</c:v>
                </c:pt>
                <c:pt idx="16" formatCode="###0.0">
                  <c:v>23.583477595886265</c:v>
                </c:pt>
                <c:pt idx="17" formatCode="###0.0">
                  <c:v>36.407563762402525</c:v>
                </c:pt>
                <c:pt idx="18" formatCode="###0.0">
                  <c:v>34.660189074513866</c:v>
                </c:pt>
                <c:pt idx="19" formatCode="###0.0">
                  <c:v>33.124148114493423</c:v>
                </c:pt>
                <c:pt idx="20" formatCode="###0.0">
                  <c:v>20.777085978629728</c:v>
                </c:pt>
                <c:pt idx="21" formatCode="###0.0">
                  <c:v>26.764318864227072</c:v>
                </c:pt>
                <c:pt idx="22" formatCode="###0.0">
                  <c:v>32.778498003763026</c:v>
                </c:pt>
                <c:pt idx="23" formatCode="###0.0">
                  <c:v>20.863223066824407</c:v>
                </c:pt>
                <c:pt idx="24" formatCode="###0.0">
                  <c:v>29.398453857303906</c:v>
                </c:pt>
                <c:pt idx="25" formatCode="###0.0">
                  <c:v>29.463298139768735</c:v>
                </c:pt>
                <c:pt idx="26" formatCode="###0.0">
                  <c:v>27.314306079415505</c:v>
                </c:pt>
              </c:numCache>
            </c:numRef>
          </c:val>
        </c:ser>
        <c:ser>
          <c:idx val="1"/>
          <c:order val="1"/>
          <c:tx>
            <c:strRef>
              <c:f>Лист1!$C$1</c:f>
              <c:strCache>
                <c:ptCount val="1"/>
                <c:pt idx="0">
                  <c:v>Ряд 2</c:v>
                </c:pt>
              </c:strCache>
            </c:strRef>
          </c:tx>
          <c:invertIfNegative val="0"/>
          <c:cat>
            <c:strRef>
              <c:f>Лист1!$A$2:$A$40</c:f>
              <c:strCache>
                <c:ptCount val="27"/>
                <c:pt idx="0">
                  <c:v>ЗАГАЛОМ, N=2271</c:v>
                </c:pt>
                <c:pt idx="2">
                  <c:v>ВІННИЦЬКА, N=58</c:v>
                </c:pt>
                <c:pt idx="3">
                  <c:v>ВОЛИНСЬКА, N=53</c:v>
                </c:pt>
                <c:pt idx="4">
                  <c:v>ДНІПРОПЕТРОВСЬКА, N=172</c:v>
                </c:pt>
                <c:pt idx="5">
                  <c:v>ДОНЕЦЬКА, N=50</c:v>
                </c:pt>
                <c:pt idx="6">
                  <c:v>ЖИТОМИРСЬКА, N=50</c:v>
                </c:pt>
                <c:pt idx="7">
                  <c:v>ЗАКАРПАТСЬКА, N=54</c:v>
                </c:pt>
                <c:pt idx="8">
                  <c:v>ЗАПОРІЗЬКА, N=97</c:v>
                </c:pt>
                <c:pt idx="9">
                  <c:v>ІВАНО-ФРАНКІВСЬКА, N=50</c:v>
                </c:pt>
                <c:pt idx="10">
                  <c:v>М.КИЇВ, N=508</c:v>
                </c:pt>
                <c:pt idx="11">
                  <c:v>КИЇВСЬКА, N=101</c:v>
                </c:pt>
                <c:pt idx="12">
                  <c:v>КІРОВОГРАДСЬКА, N=52</c:v>
                </c:pt>
                <c:pt idx="13">
                  <c:v>ЛУГАНСЬКА, N=52</c:v>
                </c:pt>
                <c:pt idx="14">
                  <c:v>ЛЬВІВСЬКА, N=118</c:v>
                </c:pt>
                <c:pt idx="15">
                  <c:v>МИКОЛАЇВСЬКА, N=66</c:v>
                </c:pt>
                <c:pt idx="16">
                  <c:v>ОДЕСЬКА, N=148</c:v>
                </c:pt>
                <c:pt idx="17">
                  <c:v>ПОЛТАВСЬКА, N=73</c:v>
                </c:pt>
                <c:pt idx="18">
                  <c:v>РІВНЕНСЬКА, N=57</c:v>
                </c:pt>
                <c:pt idx="19">
                  <c:v>СУМСЬКА, N=50</c:v>
                </c:pt>
                <c:pt idx="20">
                  <c:v>ТЕРНОПІЛЬСЬКА, N=50</c:v>
                </c:pt>
                <c:pt idx="21">
                  <c:v>ХАРКІВСЬКА, N=148</c:v>
                </c:pt>
                <c:pt idx="22">
                  <c:v>ХЕРСОНСЬКА, N=51</c:v>
                </c:pt>
                <c:pt idx="23">
                  <c:v>ХМЕЛЬНИЦЬКА, N=53</c:v>
                </c:pt>
                <c:pt idx="24">
                  <c:v>ЧЕРКАСЬКА, N=57</c:v>
                </c:pt>
                <c:pt idx="25">
                  <c:v>ЧЕРНІГІВСЬКА, N=50</c:v>
                </c:pt>
                <c:pt idx="26">
                  <c:v>ЧЕРНІВЕЦЬКА, N=53</c:v>
                </c:pt>
              </c:strCache>
            </c:strRef>
          </c:cat>
          <c:val>
            <c:numRef>
              <c:f>Лист1!$C$2:$C$40</c:f>
              <c:numCache>
                <c:formatCode>General</c:formatCode>
                <c:ptCount val="27"/>
                <c:pt idx="0">
                  <c:v>69.397674293323689</c:v>
                </c:pt>
                <c:pt idx="2">
                  <c:v>70.783838666395781</c:v>
                </c:pt>
                <c:pt idx="3">
                  <c:v>73.097285842028427</c:v>
                </c:pt>
                <c:pt idx="4">
                  <c:v>67.748556928187753</c:v>
                </c:pt>
                <c:pt idx="5">
                  <c:v>68.153982012075161</c:v>
                </c:pt>
                <c:pt idx="6">
                  <c:v>71.513651888612173</c:v>
                </c:pt>
                <c:pt idx="7">
                  <c:v>81.42259000558596</c:v>
                </c:pt>
                <c:pt idx="8">
                  <c:v>65.192340363255255</c:v>
                </c:pt>
                <c:pt idx="9">
                  <c:v>57.417230299479911</c:v>
                </c:pt>
                <c:pt idx="10">
                  <c:v>66.058576150607763</c:v>
                </c:pt>
                <c:pt idx="11">
                  <c:v>69.003962390214298</c:v>
                </c:pt>
                <c:pt idx="12">
                  <c:v>74.120378291036971</c:v>
                </c:pt>
                <c:pt idx="13">
                  <c:v>82.086821121117154</c:v>
                </c:pt>
                <c:pt idx="14">
                  <c:v>71.282895712256689</c:v>
                </c:pt>
                <c:pt idx="15">
                  <c:v>65.727767596866883</c:v>
                </c:pt>
                <c:pt idx="16">
                  <c:v>76.416522404113735</c:v>
                </c:pt>
                <c:pt idx="17">
                  <c:v>63.592436237597475</c:v>
                </c:pt>
                <c:pt idx="18">
                  <c:v>65.339810925486134</c:v>
                </c:pt>
                <c:pt idx="19">
                  <c:v>66.875851885506577</c:v>
                </c:pt>
                <c:pt idx="20">
                  <c:v>79.222914021370272</c:v>
                </c:pt>
                <c:pt idx="21">
                  <c:v>73.235681135772921</c:v>
                </c:pt>
                <c:pt idx="22">
                  <c:v>67.221501996236981</c:v>
                </c:pt>
                <c:pt idx="23">
                  <c:v>79.136776933175597</c:v>
                </c:pt>
                <c:pt idx="24">
                  <c:v>70.601546142696094</c:v>
                </c:pt>
                <c:pt idx="25">
                  <c:v>70.536701860231261</c:v>
                </c:pt>
                <c:pt idx="26">
                  <c:v>72.685693920584498</c:v>
                </c:pt>
              </c:numCache>
            </c:numRef>
          </c:val>
        </c:ser>
        <c:dLbls>
          <c:showLegendKey val="0"/>
          <c:showVal val="0"/>
          <c:showCatName val="0"/>
          <c:showSerName val="0"/>
          <c:showPercent val="0"/>
          <c:showBubbleSize val="0"/>
        </c:dLbls>
        <c:gapWidth val="32"/>
        <c:overlap val="100"/>
        <c:axId val="36873344"/>
        <c:axId val="36874880"/>
      </c:barChart>
      <c:catAx>
        <c:axId val="36873344"/>
        <c:scaling>
          <c:orientation val="maxMin"/>
        </c:scaling>
        <c:delete val="0"/>
        <c:axPos val="l"/>
        <c:majorTickMark val="out"/>
        <c:minorTickMark val="none"/>
        <c:tickLblPos val="nextTo"/>
        <c:txPr>
          <a:bodyPr/>
          <a:lstStyle/>
          <a:p>
            <a:pPr>
              <a:defRPr sz="700"/>
            </a:pPr>
            <a:endParaRPr lang="uk-UA"/>
          </a:p>
        </c:txPr>
        <c:crossAx val="36874880"/>
        <c:crosses val="autoZero"/>
        <c:auto val="1"/>
        <c:lblAlgn val="ctr"/>
        <c:lblOffset val="100"/>
        <c:noMultiLvlLbl val="0"/>
      </c:catAx>
      <c:valAx>
        <c:axId val="36874880"/>
        <c:scaling>
          <c:orientation val="minMax"/>
        </c:scaling>
        <c:delete val="1"/>
        <c:axPos val="t"/>
        <c:numFmt formatCode="0%" sourceLinked="1"/>
        <c:majorTickMark val="out"/>
        <c:minorTickMark val="none"/>
        <c:tickLblPos val="nextTo"/>
        <c:crossAx val="36873344"/>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percentStacked"/>
        <c:varyColors val="0"/>
        <c:ser>
          <c:idx val="0"/>
          <c:order val="0"/>
          <c:tx>
            <c:strRef>
              <c:f>Лист1!$B$1</c:f>
              <c:strCache>
                <c:ptCount val="1"/>
                <c:pt idx="0">
                  <c:v>Ряд 1</c:v>
                </c:pt>
              </c:strCache>
            </c:strRef>
          </c:tx>
          <c:invertIfNegative val="0"/>
          <c:dLbls>
            <c:dLbl>
              <c:idx val="7"/>
              <c:spPr>
                <a:ln w="19050">
                  <a:solidFill>
                    <a:srgbClr val="00B05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dLbl>
              <c:idx val="10"/>
              <c:spPr>
                <a:ln w="19050">
                  <a:solidFill>
                    <a:srgbClr val="FF000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dLbl>
              <c:idx val="12"/>
              <c:spPr>
                <a:ln w="19050">
                  <a:solidFill>
                    <a:srgbClr val="00B05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dLbl>
              <c:idx val="15"/>
              <c:spPr>
                <a:ln w="19050">
                  <a:solidFill>
                    <a:srgbClr val="FF000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dLbl>
              <c:idx val="20"/>
              <c:spPr>
                <a:ln w="19050">
                  <a:solidFill>
                    <a:srgbClr val="00B05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dLbl>
              <c:idx val="21"/>
              <c:spPr>
                <a:ln w="19050">
                  <a:solidFill>
                    <a:srgbClr val="00B050"/>
                  </a:solidFill>
                </a:ln>
              </c:spPr>
              <c:txPr>
                <a:bodyPr/>
                <a:lstStyle/>
                <a:p>
                  <a:pPr>
                    <a:defRPr sz="700">
                      <a:solidFill>
                        <a:schemeClr val="bg1"/>
                      </a:solidFill>
                    </a:defRPr>
                  </a:pPr>
                  <a:endParaRPr lang="uk-UA"/>
                </a:p>
              </c:txPr>
              <c:dLblPos val="ctr"/>
              <c:showLegendKey val="0"/>
              <c:showVal val="1"/>
              <c:showCatName val="0"/>
              <c:showSerName val="0"/>
              <c:showPercent val="0"/>
              <c:showBubbleSize val="0"/>
            </c:dLbl>
            <c:spPr>
              <a:ln w="19050">
                <a:noFill/>
              </a:ln>
            </c:spPr>
            <c:txPr>
              <a:bodyPr/>
              <a:lstStyle/>
              <a:p>
                <a:pPr>
                  <a:defRPr sz="700">
                    <a:solidFill>
                      <a:schemeClr val="bg1"/>
                    </a:solidFill>
                  </a:defRPr>
                </a:pPr>
                <a:endParaRPr lang="uk-UA"/>
              </a:p>
            </c:txPr>
            <c:dLblPos val="ctr"/>
            <c:showLegendKey val="0"/>
            <c:showVal val="1"/>
            <c:showCatName val="0"/>
            <c:showSerName val="0"/>
            <c:showPercent val="0"/>
            <c:showBubbleSize val="0"/>
            <c:showLeaderLines val="0"/>
          </c:dLbls>
          <c:cat>
            <c:strRef>
              <c:f>Лист1!$A$2:$A$41</c:f>
              <c:strCache>
                <c:ptCount val="27"/>
                <c:pt idx="0">
                  <c:v>ЗАГАЛОМ, N=2271</c:v>
                </c:pt>
                <c:pt idx="2">
                  <c:v>ВІННИЦЬКА, N=58</c:v>
                </c:pt>
                <c:pt idx="3">
                  <c:v>ВОЛИНСЬКА, N=53</c:v>
                </c:pt>
                <c:pt idx="4">
                  <c:v>ДНІПРОПЕТРОВСЬКА, N=172</c:v>
                </c:pt>
                <c:pt idx="5">
                  <c:v>ДОНЕЦЬКА, N=50</c:v>
                </c:pt>
                <c:pt idx="6">
                  <c:v>ЖИТОМИРСЬКА, N=50</c:v>
                </c:pt>
                <c:pt idx="7">
                  <c:v>ЗАКАРПАТСЬКА, N=54</c:v>
                </c:pt>
                <c:pt idx="8">
                  <c:v>ЗАПОРІЗЬКА, N=97</c:v>
                </c:pt>
                <c:pt idx="9">
                  <c:v>ІВАНО-ФРАНКІВСЬКА, N=50</c:v>
                </c:pt>
                <c:pt idx="10">
                  <c:v>М.КИЇВ, N=508</c:v>
                </c:pt>
                <c:pt idx="11">
                  <c:v>КИЇВСЬКА, N=101</c:v>
                </c:pt>
                <c:pt idx="12">
                  <c:v>КІРОВОГРАДСЬКА, N=52</c:v>
                </c:pt>
                <c:pt idx="13">
                  <c:v>ЛУГАНСЬКА, N=52</c:v>
                </c:pt>
                <c:pt idx="14">
                  <c:v>ЛЬВІВСЬКА, N=118</c:v>
                </c:pt>
                <c:pt idx="15">
                  <c:v>МИКОЛАЇВСЬКА, N=66</c:v>
                </c:pt>
                <c:pt idx="16">
                  <c:v>ОДЕСЬКА, N=148</c:v>
                </c:pt>
                <c:pt idx="17">
                  <c:v>ПОЛТАВСЬКА, N=73</c:v>
                </c:pt>
                <c:pt idx="18">
                  <c:v>РІВНЕНСЬКА, N=57</c:v>
                </c:pt>
                <c:pt idx="19">
                  <c:v>СУМСЬКА, N=50</c:v>
                </c:pt>
                <c:pt idx="20">
                  <c:v>ТЕРНОПІЛЬСЬКА, N=50</c:v>
                </c:pt>
                <c:pt idx="21">
                  <c:v>ХАРКІВСЬКА, N=148</c:v>
                </c:pt>
                <c:pt idx="22">
                  <c:v>ХЕРСОНСЬКА, N=51</c:v>
                </c:pt>
                <c:pt idx="23">
                  <c:v>ХМЕЛЬНИЦЬКА, N=53</c:v>
                </c:pt>
                <c:pt idx="24">
                  <c:v>ЧЕРКАСЬКА, N=57</c:v>
                </c:pt>
                <c:pt idx="25">
                  <c:v>ЧЕРНІГІВСЬКА, N=50</c:v>
                </c:pt>
                <c:pt idx="26">
                  <c:v>ЧЕРНІВЕЦЬКА, N=53</c:v>
                </c:pt>
              </c:strCache>
            </c:strRef>
          </c:cat>
          <c:val>
            <c:numRef>
              <c:f>Лист1!$B$2:$B$41</c:f>
              <c:numCache>
                <c:formatCode>General</c:formatCode>
                <c:ptCount val="27"/>
                <c:pt idx="0" formatCode="###0.0">
                  <c:v>51.983998012830426</c:v>
                </c:pt>
                <c:pt idx="2" formatCode="###0.0">
                  <c:v>57.2722244489673</c:v>
                </c:pt>
                <c:pt idx="3" formatCode="###0.0">
                  <c:v>53.55334778830062</c:v>
                </c:pt>
                <c:pt idx="4" formatCode="###0.0">
                  <c:v>51.063324190638518</c:v>
                </c:pt>
                <c:pt idx="5" formatCode="###0.0">
                  <c:v>56.330568913717457</c:v>
                </c:pt>
                <c:pt idx="6" formatCode="###0.0">
                  <c:v>47.678090047305659</c:v>
                </c:pt>
                <c:pt idx="7" formatCode="###0.0">
                  <c:v>69.360585058965611</c:v>
                </c:pt>
                <c:pt idx="8" formatCode="###0.0">
                  <c:v>53.298224660708229</c:v>
                </c:pt>
                <c:pt idx="9" formatCode="###0.0">
                  <c:v>47.309119312634202</c:v>
                </c:pt>
                <c:pt idx="10" formatCode="###0.0">
                  <c:v>44.647882849220451</c:v>
                </c:pt>
                <c:pt idx="11" formatCode="###0.0">
                  <c:v>50.890711550093535</c:v>
                </c:pt>
                <c:pt idx="12" formatCode="###0.0">
                  <c:v>64.200883946392935</c:v>
                </c:pt>
                <c:pt idx="13" formatCode="###0.0">
                  <c:v>62.620998135438541</c:v>
                </c:pt>
                <c:pt idx="14" formatCode="###0.0">
                  <c:v>56.234291780811738</c:v>
                </c:pt>
                <c:pt idx="15" formatCode="###0.0">
                  <c:v>41.61225034215591</c:v>
                </c:pt>
                <c:pt idx="16" formatCode="###0.0">
                  <c:v>54.148031691685397</c:v>
                </c:pt>
                <c:pt idx="17" formatCode="###0.0">
                  <c:v>49.700012353238179</c:v>
                </c:pt>
                <c:pt idx="18" formatCode="###0.0">
                  <c:v>54.12093226069851</c:v>
                </c:pt>
                <c:pt idx="19" formatCode="###0.0">
                  <c:v>49.638335880384957</c:v>
                </c:pt>
                <c:pt idx="20" formatCode="###0.0">
                  <c:v>68.528769686574165</c:v>
                </c:pt>
                <c:pt idx="21" formatCode="###0.0">
                  <c:v>60.875198621724749</c:v>
                </c:pt>
                <c:pt idx="22" formatCode="###0.0">
                  <c:v>41.984687868080108</c:v>
                </c:pt>
                <c:pt idx="23" formatCode="###0.0">
                  <c:v>60.814924066840618</c:v>
                </c:pt>
                <c:pt idx="24" formatCode="###0.0">
                  <c:v>53.641286841681392</c:v>
                </c:pt>
                <c:pt idx="25" formatCode="###0.0">
                  <c:v>60.8572146807441</c:v>
                </c:pt>
                <c:pt idx="26" formatCode="###0.0">
                  <c:v>54.576363658362951</c:v>
                </c:pt>
              </c:numCache>
            </c:numRef>
          </c:val>
        </c:ser>
        <c:ser>
          <c:idx val="1"/>
          <c:order val="1"/>
          <c:tx>
            <c:strRef>
              <c:f>Лист1!$C$1</c:f>
              <c:strCache>
                <c:ptCount val="1"/>
                <c:pt idx="0">
                  <c:v>Ряд 2</c:v>
                </c:pt>
              </c:strCache>
            </c:strRef>
          </c:tx>
          <c:invertIfNegative val="0"/>
          <c:cat>
            <c:strRef>
              <c:f>Лист1!$A$2:$A$41</c:f>
              <c:strCache>
                <c:ptCount val="27"/>
                <c:pt idx="0">
                  <c:v>ЗАГАЛОМ, N=2271</c:v>
                </c:pt>
                <c:pt idx="2">
                  <c:v>ВІННИЦЬКА, N=58</c:v>
                </c:pt>
                <c:pt idx="3">
                  <c:v>ВОЛИНСЬКА, N=53</c:v>
                </c:pt>
                <c:pt idx="4">
                  <c:v>ДНІПРОПЕТРОВСЬКА, N=172</c:v>
                </c:pt>
                <c:pt idx="5">
                  <c:v>ДОНЕЦЬКА, N=50</c:v>
                </c:pt>
                <c:pt idx="6">
                  <c:v>ЖИТОМИРСЬКА, N=50</c:v>
                </c:pt>
                <c:pt idx="7">
                  <c:v>ЗАКАРПАТСЬКА, N=54</c:v>
                </c:pt>
                <c:pt idx="8">
                  <c:v>ЗАПОРІЗЬКА, N=97</c:v>
                </c:pt>
                <c:pt idx="9">
                  <c:v>ІВАНО-ФРАНКІВСЬКА, N=50</c:v>
                </c:pt>
                <c:pt idx="10">
                  <c:v>М.КИЇВ, N=508</c:v>
                </c:pt>
                <c:pt idx="11">
                  <c:v>КИЇВСЬКА, N=101</c:v>
                </c:pt>
                <c:pt idx="12">
                  <c:v>КІРОВОГРАДСЬКА, N=52</c:v>
                </c:pt>
                <c:pt idx="13">
                  <c:v>ЛУГАНСЬКА, N=52</c:v>
                </c:pt>
                <c:pt idx="14">
                  <c:v>ЛЬВІВСЬКА, N=118</c:v>
                </c:pt>
                <c:pt idx="15">
                  <c:v>МИКОЛАЇВСЬКА, N=66</c:v>
                </c:pt>
                <c:pt idx="16">
                  <c:v>ОДЕСЬКА, N=148</c:v>
                </c:pt>
                <c:pt idx="17">
                  <c:v>ПОЛТАВСЬКА, N=73</c:v>
                </c:pt>
                <c:pt idx="18">
                  <c:v>РІВНЕНСЬКА, N=57</c:v>
                </c:pt>
                <c:pt idx="19">
                  <c:v>СУМСЬКА, N=50</c:v>
                </c:pt>
                <c:pt idx="20">
                  <c:v>ТЕРНОПІЛЬСЬКА, N=50</c:v>
                </c:pt>
                <c:pt idx="21">
                  <c:v>ХАРКІВСЬКА, N=148</c:v>
                </c:pt>
                <c:pt idx="22">
                  <c:v>ХЕРСОНСЬКА, N=51</c:v>
                </c:pt>
                <c:pt idx="23">
                  <c:v>ХМЕЛЬНИЦЬКА, N=53</c:v>
                </c:pt>
                <c:pt idx="24">
                  <c:v>ЧЕРКАСЬКА, N=57</c:v>
                </c:pt>
                <c:pt idx="25">
                  <c:v>ЧЕРНІГІВСЬКА, N=50</c:v>
                </c:pt>
                <c:pt idx="26">
                  <c:v>ЧЕРНІВЕЦЬКА, N=53</c:v>
                </c:pt>
              </c:strCache>
            </c:strRef>
          </c:cat>
          <c:val>
            <c:numRef>
              <c:f>Лист1!$C$2:$C$41</c:f>
              <c:numCache>
                <c:formatCode>General</c:formatCode>
                <c:ptCount val="27"/>
                <c:pt idx="0">
                  <c:v>48.016001987169574</c:v>
                </c:pt>
                <c:pt idx="2">
                  <c:v>42.7277755510327</c:v>
                </c:pt>
                <c:pt idx="3">
                  <c:v>46.44665221169938</c:v>
                </c:pt>
                <c:pt idx="4">
                  <c:v>48.936675809361482</c:v>
                </c:pt>
                <c:pt idx="5">
                  <c:v>43.669431086282543</c:v>
                </c:pt>
                <c:pt idx="6">
                  <c:v>52.321909952694341</c:v>
                </c:pt>
                <c:pt idx="7">
                  <c:v>30.639414941034389</c:v>
                </c:pt>
                <c:pt idx="8">
                  <c:v>46.701775339291771</c:v>
                </c:pt>
                <c:pt idx="9">
                  <c:v>52.690880687365798</c:v>
                </c:pt>
                <c:pt idx="10">
                  <c:v>55.352117150779549</c:v>
                </c:pt>
                <c:pt idx="11">
                  <c:v>49.109288449906465</c:v>
                </c:pt>
                <c:pt idx="12">
                  <c:v>35.799116053607065</c:v>
                </c:pt>
                <c:pt idx="13">
                  <c:v>37.379001864561459</c:v>
                </c:pt>
                <c:pt idx="14">
                  <c:v>43.765708219188262</c:v>
                </c:pt>
                <c:pt idx="15">
                  <c:v>58.38774965784409</c:v>
                </c:pt>
                <c:pt idx="16">
                  <c:v>45.851968308314603</c:v>
                </c:pt>
                <c:pt idx="17">
                  <c:v>50.299987646761821</c:v>
                </c:pt>
                <c:pt idx="18">
                  <c:v>45.87906773930149</c:v>
                </c:pt>
                <c:pt idx="19">
                  <c:v>50.361664119615043</c:v>
                </c:pt>
                <c:pt idx="20">
                  <c:v>31.471230313425835</c:v>
                </c:pt>
                <c:pt idx="21">
                  <c:v>39.124801378275251</c:v>
                </c:pt>
                <c:pt idx="22">
                  <c:v>58.015312131919892</c:v>
                </c:pt>
                <c:pt idx="23">
                  <c:v>39.185075933159382</c:v>
                </c:pt>
                <c:pt idx="24">
                  <c:v>46.358713158318608</c:v>
                </c:pt>
                <c:pt idx="25">
                  <c:v>39.1427853192559</c:v>
                </c:pt>
                <c:pt idx="26">
                  <c:v>45.423636341637049</c:v>
                </c:pt>
              </c:numCache>
            </c:numRef>
          </c:val>
        </c:ser>
        <c:dLbls>
          <c:showLegendKey val="0"/>
          <c:showVal val="0"/>
          <c:showCatName val="0"/>
          <c:showSerName val="0"/>
          <c:showPercent val="0"/>
          <c:showBubbleSize val="0"/>
        </c:dLbls>
        <c:gapWidth val="32"/>
        <c:overlap val="100"/>
        <c:axId val="36959744"/>
        <c:axId val="36961280"/>
      </c:barChart>
      <c:catAx>
        <c:axId val="36959744"/>
        <c:scaling>
          <c:orientation val="maxMin"/>
        </c:scaling>
        <c:delete val="1"/>
        <c:axPos val="l"/>
        <c:majorTickMark val="out"/>
        <c:minorTickMark val="none"/>
        <c:tickLblPos val="nextTo"/>
        <c:crossAx val="36961280"/>
        <c:crosses val="autoZero"/>
        <c:auto val="1"/>
        <c:lblAlgn val="ctr"/>
        <c:lblOffset val="100"/>
        <c:noMultiLvlLbl val="0"/>
      </c:catAx>
      <c:valAx>
        <c:axId val="36961280"/>
        <c:scaling>
          <c:orientation val="minMax"/>
        </c:scaling>
        <c:delete val="1"/>
        <c:axPos val="t"/>
        <c:numFmt formatCode="0%" sourceLinked="1"/>
        <c:majorTickMark val="out"/>
        <c:minorTickMark val="none"/>
        <c:tickLblPos val="nextTo"/>
        <c:crossAx val="36959744"/>
        <c:crosses val="autoZero"/>
        <c:crossBetween val="between"/>
      </c:valAx>
    </c:plotArea>
    <c:plotVisOnly val="1"/>
    <c:dispBlanksAs val="gap"/>
    <c:showDLblsOverMax val="0"/>
  </c:chart>
  <c:txPr>
    <a:bodyPr/>
    <a:lstStyle/>
    <a:p>
      <a:pPr>
        <a:defRPr sz="800"/>
      </a:pPr>
      <a:endParaRPr lang="uk-UA"/>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bwMode="gray">
          <a:xfrm>
            <a:off x="5703158" y="9429446"/>
            <a:ext cx="648089" cy="288086"/>
          </a:xfrm>
          <a:prstGeom prst="rect">
            <a:avLst/>
          </a:prstGeom>
        </p:spPr>
        <p:txBody>
          <a:bodyPr vert="horz" lIns="0" tIns="0" rIns="0" bIns="0" rtlCol="0" anchor="b"/>
          <a:lstStyle>
            <a:lvl1pPr algn="r">
              <a:defRPr sz="1200"/>
            </a:lvl1pPr>
          </a:lstStyle>
          <a:p>
            <a:r>
              <a:rPr lang="en-US" sz="800" dirty="0" smtClean="0">
                <a:solidFill>
                  <a:schemeClr val="bg2"/>
                </a:solidFill>
              </a:rPr>
              <a:t>Page </a:t>
            </a:r>
            <a:fld id="{631115FC-FCCC-412E-8B45-85A3F482063D}" type="slidenum">
              <a:rPr lang="en-US" sz="800" smtClean="0">
                <a:solidFill>
                  <a:schemeClr val="bg2"/>
                </a:solidFill>
              </a:rPr>
              <a:t>‹#›</a:t>
            </a:fld>
            <a:endParaRPr lang="en-US" sz="800" dirty="0">
              <a:solidFill>
                <a:schemeClr val="bg2"/>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922419" y="194777"/>
            <a:ext cx="432283" cy="432352"/>
          </a:xfrm>
          <a:prstGeom prst="rect">
            <a:avLst/>
          </a:prstGeom>
          <a:noFill/>
          <a:ln>
            <a:noFill/>
          </a:ln>
        </p:spPr>
      </p:pic>
      <p:sp>
        <p:nvSpPr>
          <p:cNvPr id="7" name="TextBox 6"/>
          <p:cNvSpPr txBox="1"/>
          <p:nvPr/>
        </p:nvSpPr>
        <p:spPr>
          <a:xfrm>
            <a:off x="446088" y="9429446"/>
            <a:ext cx="4969029" cy="288046"/>
          </a:xfrm>
          <a:prstGeom prst="rect">
            <a:avLst/>
          </a:prstGeom>
        </p:spPr>
        <p:txBody>
          <a:bodyPr vert="horz" lIns="0" tIns="0" rIns="0" bIns="0" rtlCol="0" anchor="b"/>
          <a:lstStyle>
            <a:defPPr>
              <a:defRPr lang="en-US"/>
            </a:defPPr>
            <a:lvl1pPr>
              <a:defRPr sz="800">
                <a:solidFill>
                  <a:schemeClr val="bg2"/>
                </a:solidFill>
              </a:defRPr>
            </a:lvl1pPr>
          </a:lstStyle>
          <a:p>
            <a:r>
              <a:rPr lang="en-US" dirty="0"/>
              <a:t>© GfK 2012 | Title of presentation | DD. Month 2012</a:t>
            </a:r>
          </a:p>
        </p:txBody>
      </p:sp>
    </p:spTree>
    <p:extLst>
      <p:ext uri="{BB962C8B-B14F-4D97-AF65-F5344CB8AC3E}">
        <p14:creationId xmlns:p14="http://schemas.microsoft.com/office/powerpoint/2010/main" val="166713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446088" y="787400"/>
            <a:ext cx="5905500" cy="33226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bwMode="gray">
          <a:xfrm>
            <a:off x="446088" y="4315919"/>
            <a:ext cx="5905500" cy="4825441"/>
          </a:xfrm>
          <a:prstGeom prst="rect">
            <a:avLst/>
          </a:prstGeom>
        </p:spPr>
        <p:txBody>
          <a:bodyPr vert="horz" lIns="0" tIns="0" rIns="0" bIns="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Slide Number Placeholder 4"/>
          <p:cNvSpPr>
            <a:spLocks noGrp="1"/>
          </p:cNvSpPr>
          <p:nvPr>
            <p:ph type="sldNum" sz="quarter" idx="5"/>
          </p:nvPr>
        </p:nvSpPr>
        <p:spPr bwMode="gray">
          <a:xfrm>
            <a:off x="5703158" y="9429446"/>
            <a:ext cx="648431" cy="288086"/>
          </a:xfrm>
          <a:prstGeom prst="rect">
            <a:avLst/>
          </a:prstGeom>
        </p:spPr>
        <p:txBody>
          <a:bodyPr vert="horz" lIns="0" tIns="0" rIns="0" bIns="0" rtlCol="0" anchor="b"/>
          <a:lstStyle>
            <a:lvl1pPr algn="r">
              <a:defRPr sz="1200"/>
            </a:lvl1pPr>
          </a:lstStyle>
          <a:p>
            <a:r>
              <a:rPr lang="en-US" sz="800" dirty="0" smtClean="0">
                <a:solidFill>
                  <a:schemeClr val="bg2"/>
                </a:solidFill>
              </a:rPr>
              <a:t>Page </a:t>
            </a:r>
            <a:fld id="{631115FC-FCCC-412E-8B45-85A3F482063D}" type="slidenum">
              <a:rPr lang="en-US" sz="800" smtClean="0">
                <a:solidFill>
                  <a:schemeClr val="bg2"/>
                </a:solidFill>
              </a:rPr>
              <a:t>‹#›</a:t>
            </a:fld>
            <a:endParaRPr lang="en-US" sz="800" dirty="0">
              <a:solidFill>
                <a:schemeClr val="bg2"/>
              </a:solidFill>
            </a:endParaRPr>
          </a:p>
        </p:txBody>
      </p:sp>
      <p:sp>
        <p:nvSpPr>
          <p:cNvPr id="6" name="TextBox 5"/>
          <p:cNvSpPr txBox="1"/>
          <p:nvPr/>
        </p:nvSpPr>
        <p:spPr>
          <a:xfrm>
            <a:off x="446088" y="9429446"/>
            <a:ext cx="4969029" cy="288046"/>
          </a:xfrm>
          <a:prstGeom prst="rect">
            <a:avLst/>
          </a:prstGeom>
        </p:spPr>
        <p:txBody>
          <a:bodyPr vert="horz" lIns="0" tIns="0" rIns="0" bIns="0" rtlCol="0" anchor="b"/>
          <a:lstStyle>
            <a:defPPr>
              <a:defRPr lang="en-US"/>
            </a:defPPr>
            <a:lvl1pPr>
              <a:defRPr sz="800">
                <a:solidFill>
                  <a:schemeClr val="bg2"/>
                </a:solidFill>
              </a:defRPr>
            </a:lvl1pPr>
          </a:lstStyle>
          <a:p>
            <a:r>
              <a:rPr lang="en-US" dirty="0"/>
              <a:t>© GfK 2012 | Title of presentation | DD. Month 2012</a:t>
            </a:r>
          </a:p>
        </p:txBody>
      </p:sp>
    </p:spTree>
    <p:extLst>
      <p:ext uri="{BB962C8B-B14F-4D97-AF65-F5344CB8AC3E}">
        <p14:creationId xmlns:p14="http://schemas.microsoft.com/office/powerpoint/2010/main" val="466329642"/>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300"/>
      </a:spcAft>
      <a:defRPr sz="1000" kern="1200">
        <a:solidFill>
          <a:schemeClr val="tx2"/>
        </a:solidFill>
        <a:latin typeface="+mn-lt"/>
        <a:ea typeface="+mn-ea"/>
        <a:cs typeface="+mn-cs"/>
      </a:defRPr>
    </a:lvl1pPr>
    <a:lvl2pPr marL="0" indent="0" algn="l" defTabSz="914400" rtl="0" eaLnBrk="1" latinLnBrk="0" hangingPunct="1">
      <a:spcAft>
        <a:spcPts val="300"/>
      </a:spcAft>
      <a:defRPr sz="900" kern="1200">
        <a:solidFill>
          <a:schemeClr val="tx1"/>
        </a:solidFill>
        <a:latin typeface="+mn-lt"/>
        <a:ea typeface="+mn-ea"/>
        <a:cs typeface="+mn-cs"/>
      </a:defRPr>
    </a:lvl2pPr>
    <a:lvl3pPr marL="92075" indent="-92075"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3pPr>
    <a:lvl4pPr marL="179388" indent="-889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4pPr>
    <a:lvl5pPr marL="265113" indent="-889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5pPr>
    <a:lvl6pPr marL="270000" indent="-900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6pPr>
    <a:lvl7pPr marL="266700" indent="-889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7pPr>
    <a:lvl8pPr marL="266700" indent="-889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8pPr>
    <a:lvl9pPr marL="266700" indent="-889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1</a:t>
            </a:fld>
            <a:endParaRPr lang="en-US" sz="800" dirty="0">
              <a:solidFill>
                <a:schemeClr val="bg2"/>
              </a:solidFill>
            </a:endParaRPr>
          </a:p>
        </p:txBody>
      </p:sp>
    </p:spTree>
    <p:extLst>
      <p:ext uri="{BB962C8B-B14F-4D97-AF65-F5344CB8AC3E}">
        <p14:creationId xmlns:p14="http://schemas.microsoft.com/office/powerpoint/2010/main" val="487297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«Галузь-2</a:t>
            </a:r>
            <a:r>
              <a:rPr lang="en-US" baseline="0" noProof="0" dirty="0" smtClean="0"/>
              <a:t>nd wave (col%)</a:t>
            </a:r>
            <a:r>
              <a:rPr lang="uk-UA" baseline="0" noProof="0" dirty="0" smtClean="0"/>
              <a:t>» </a:t>
            </a:r>
            <a:r>
              <a:rPr lang="en-US" baseline="0" noProof="0" dirty="0" smtClean="0"/>
              <a:t>D</a:t>
            </a:r>
            <a:r>
              <a:rPr lang="uk-UA" baseline="0" noProof="0" dirty="0" smtClean="0"/>
              <a:t>246-</a:t>
            </a:r>
            <a:r>
              <a:rPr lang="en-US" baseline="0" noProof="0" dirty="0" smtClean="0"/>
              <a:t>D251</a:t>
            </a:r>
            <a:endParaRPr lang="uk-UA" baseline="0" noProof="0" dirty="0" smtClean="0"/>
          </a:p>
          <a:p>
            <a:pPr marL="171450" indent="-171450">
              <a:buFontTx/>
              <a:buChar char="-"/>
            </a:pPr>
            <a:endParaRPr lang="uk-UA" baseline="0" dirty="0" smtClean="0"/>
          </a:p>
          <a:p>
            <a:pPr marL="0" indent="0">
              <a:buFontTx/>
              <a:buNone/>
            </a:pPr>
            <a:r>
              <a:rPr lang="uk-UA" b="1" baseline="0" dirty="0" smtClean="0"/>
              <a:t>Висновок: </a:t>
            </a:r>
            <a:r>
              <a:rPr lang="uk-UA" b="0" baseline="0" dirty="0" smtClean="0"/>
              <a:t>значних відмінностей в оцінці </a:t>
            </a:r>
            <a:r>
              <a:rPr lang="uk-UA" baseline="0" dirty="0" smtClean="0"/>
              <a:t>ситуації з корупцією в державних органах в розрізі галузей не відзначається</a:t>
            </a: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10</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«Галузь-2</a:t>
            </a:r>
            <a:r>
              <a:rPr lang="en-US" baseline="0" noProof="0" dirty="0" smtClean="0"/>
              <a:t>nd wave (col%)</a:t>
            </a:r>
            <a:r>
              <a:rPr lang="uk-UA" baseline="0" noProof="0" dirty="0" smtClean="0"/>
              <a:t>» </a:t>
            </a:r>
            <a:r>
              <a:rPr lang="en-US" baseline="0" noProof="0" dirty="0" smtClean="0"/>
              <a:t>D</a:t>
            </a:r>
            <a:r>
              <a:rPr lang="uk-UA" baseline="0" noProof="0" dirty="0" smtClean="0"/>
              <a:t>246-</a:t>
            </a:r>
            <a:r>
              <a:rPr lang="en-US" baseline="0" noProof="0" dirty="0" smtClean="0"/>
              <a:t>D251</a:t>
            </a:r>
            <a:endParaRPr lang="uk-UA" baseline="0" noProof="0" dirty="0" smtClean="0"/>
          </a:p>
          <a:p>
            <a:pPr marL="171450" marR="0" indent="-171450" algn="l" defTabSz="914400" rtl="0" eaLnBrk="1" fontAlgn="auto" latinLnBrk="0" hangingPunct="1">
              <a:lnSpc>
                <a:spcPct val="100000"/>
              </a:lnSpc>
              <a:spcBef>
                <a:spcPts val="0"/>
              </a:spcBef>
              <a:spcAft>
                <a:spcPts val="300"/>
              </a:spcAft>
              <a:buClrTx/>
              <a:buSzTx/>
              <a:buFontTx/>
              <a:buChar char="-"/>
              <a:tabLst/>
              <a:defRPr/>
            </a:pPr>
            <a:r>
              <a:rPr lang="uk-UA" baseline="0" noProof="0" dirty="0" smtClean="0"/>
              <a:t>Відповідні дані по попередній хвилі</a:t>
            </a:r>
            <a:endParaRPr lang="en-US" baseline="0" noProof="0" dirty="0" smtClean="0"/>
          </a:p>
          <a:p>
            <a:pPr marL="171450" indent="-171450">
              <a:buFontTx/>
              <a:buChar char="-"/>
            </a:pPr>
            <a:endParaRPr lang="uk-UA" baseline="0" dirty="0" smtClean="0"/>
          </a:p>
          <a:p>
            <a:pPr marL="0" indent="0">
              <a:buFontTx/>
              <a:buNone/>
            </a:pPr>
            <a:r>
              <a:rPr lang="uk-UA" b="1" baseline="0" dirty="0" smtClean="0"/>
              <a:t>Висновок: </a:t>
            </a:r>
            <a:r>
              <a:rPr lang="uk-UA" b="0" baseline="0" dirty="0" smtClean="0"/>
              <a:t>порівняно з попередньою хвилею дослідження погіршилось сприйняття ситуації з корупцією в державних органах серед підприємств сфери послуг, покращилось – серед сільськогосподарських підприємств</a:t>
            </a:r>
            <a:endParaRPr lang="en-US" baseline="0" dirty="0" smtClean="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11</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«Область-2</a:t>
            </a:r>
            <a:r>
              <a:rPr lang="en-US" baseline="0" noProof="0" dirty="0" smtClean="0"/>
              <a:t>nd wave (col%)</a:t>
            </a:r>
            <a:r>
              <a:rPr lang="uk-UA" baseline="0" noProof="0" dirty="0" smtClean="0"/>
              <a:t>» </a:t>
            </a:r>
            <a:r>
              <a:rPr lang="en-US" baseline="0" noProof="0" dirty="0" smtClean="0"/>
              <a:t>D</a:t>
            </a:r>
            <a:r>
              <a:rPr lang="uk-UA" baseline="0" noProof="0" dirty="0" smtClean="0"/>
              <a:t>246-</a:t>
            </a:r>
            <a:r>
              <a:rPr lang="en-US" baseline="0" noProof="0" dirty="0" smtClean="0"/>
              <a:t>D2</a:t>
            </a:r>
            <a:r>
              <a:rPr lang="uk-UA" baseline="0" noProof="0" dirty="0" smtClean="0"/>
              <a:t>7</a:t>
            </a:r>
            <a:r>
              <a:rPr lang="en-US" baseline="0" noProof="0" dirty="0" smtClean="0"/>
              <a:t>1</a:t>
            </a:r>
            <a:endParaRPr lang="uk-UA" baseline="0" noProof="0" dirty="0" smtClean="0"/>
          </a:p>
          <a:p>
            <a:pPr marL="171450" indent="-171450">
              <a:buFontTx/>
              <a:buChar char="-"/>
            </a:pPr>
            <a:endParaRPr lang="uk-UA" dirty="0" smtClean="0"/>
          </a:p>
          <a:p>
            <a:pPr marL="0" marR="0" indent="0" algn="l" defTabSz="914400" rtl="0" eaLnBrk="1" fontAlgn="auto" latinLnBrk="0" hangingPunct="1">
              <a:lnSpc>
                <a:spcPct val="100000"/>
              </a:lnSpc>
              <a:spcBef>
                <a:spcPts val="0"/>
              </a:spcBef>
              <a:spcAft>
                <a:spcPts val="300"/>
              </a:spcAft>
              <a:buClrTx/>
              <a:buSzTx/>
              <a:buFontTx/>
              <a:buNone/>
              <a:tabLst/>
              <a:defRPr/>
            </a:pPr>
            <a:r>
              <a:rPr lang="uk-UA" b="1" baseline="0" dirty="0" smtClean="0"/>
              <a:t>Висновок:</a:t>
            </a:r>
            <a:r>
              <a:rPr lang="uk-UA" b="0" baseline="0" dirty="0" smtClean="0"/>
              <a:t> в середньому </a:t>
            </a:r>
            <a:r>
              <a:rPr lang="uk-UA" baseline="0" dirty="0" smtClean="0"/>
              <a:t>найбільш песимістично ситуацію з корупцією в державних органах оцінили підприємства з наступних областей: Запорізька та Івано-Франківська.</a:t>
            </a:r>
          </a:p>
          <a:p>
            <a:pPr marL="0" marR="0" indent="0" algn="l" defTabSz="914400" rtl="0" eaLnBrk="1" fontAlgn="auto" latinLnBrk="0" hangingPunct="1">
              <a:lnSpc>
                <a:spcPct val="100000"/>
              </a:lnSpc>
              <a:spcBef>
                <a:spcPts val="0"/>
              </a:spcBef>
              <a:spcAft>
                <a:spcPts val="300"/>
              </a:spcAft>
              <a:buClrTx/>
              <a:buSzTx/>
              <a:buFontTx/>
              <a:buNone/>
              <a:tabLst/>
              <a:defRPr/>
            </a:pPr>
            <a:r>
              <a:rPr lang="uk-UA" baseline="0" dirty="0" smtClean="0"/>
              <a:t>Натомість найбільш оптимістично даний показник оцінили підприємства Луганської, Хмельницької, Чернівецької та Тернопільської областей.</a:t>
            </a: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12</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«Область-2</a:t>
            </a:r>
            <a:r>
              <a:rPr lang="en-US" baseline="0" noProof="0" dirty="0" smtClean="0"/>
              <a:t>nd wave (col%)</a:t>
            </a:r>
            <a:r>
              <a:rPr lang="uk-UA" baseline="0" noProof="0" dirty="0" smtClean="0"/>
              <a:t>» </a:t>
            </a:r>
            <a:r>
              <a:rPr lang="en-US" baseline="0" noProof="0" dirty="0" smtClean="0"/>
              <a:t>D</a:t>
            </a:r>
            <a:r>
              <a:rPr lang="uk-UA" baseline="0" noProof="0" dirty="0" smtClean="0"/>
              <a:t>246-</a:t>
            </a:r>
            <a:r>
              <a:rPr lang="en-US" baseline="0" noProof="0" dirty="0" smtClean="0"/>
              <a:t>D2</a:t>
            </a:r>
            <a:r>
              <a:rPr lang="uk-UA" baseline="0" noProof="0" dirty="0" smtClean="0"/>
              <a:t>7</a:t>
            </a:r>
            <a:r>
              <a:rPr lang="en-US" baseline="0" noProof="0" dirty="0" smtClean="0"/>
              <a:t>1</a:t>
            </a:r>
            <a:endParaRPr lang="uk-UA" baseline="0" noProof="0" dirty="0" smtClean="0"/>
          </a:p>
          <a:p>
            <a:pPr marL="171450" marR="0" indent="-171450" algn="l" defTabSz="914400" rtl="0" eaLnBrk="1" fontAlgn="auto" latinLnBrk="0" hangingPunct="1">
              <a:lnSpc>
                <a:spcPct val="100000"/>
              </a:lnSpc>
              <a:spcBef>
                <a:spcPts val="0"/>
              </a:spcBef>
              <a:spcAft>
                <a:spcPts val="300"/>
              </a:spcAft>
              <a:buClrTx/>
              <a:buSzTx/>
              <a:buFontTx/>
              <a:buChar char="-"/>
              <a:tabLst/>
              <a:defRPr/>
            </a:pPr>
            <a:r>
              <a:rPr lang="uk-UA" baseline="0" noProof="0" dirty="0" smtClean="0"/>
              <a:t>Відповідні дані по попередній хвилі</a:t>
            </a:r>
          </a:p>
          <a:p>
            <a:pPr marL="171450" indent="-171450">
              <a:buFontTx/>
              <a:buChar char="-"/>
            </a:pPr>
            <a:endParaRPr lang="uk-UA" dirty="0" smtClean="0"/>
          </a:p>
          <a:p>
            <a:pPr marL="0" marR="0" indent="0" algn="l" defTabSz="914400" rtl="0" eaLnBrk="1" fontAlgn="auto" latinLnBrk="0" hangingPunct="1">
              <a:lnSpc>
                <a:spcPct val="100000"/>
              </a:lnSpc>
              <a:spcBef>
                <a:spcPts val="0"/>
              </a:spcBef>
              <a:spcAft>
                <a:spcPts val="300"/>
              </a:spcAft>
              <a:buClrTx/>
              <a:buSzTx/>
              <a:buFontTx/>
              <a:buNone/>
              <a:tabLst/>
              <a:defRPr/>
            </a:pPr>
            <a:r>
              <a:rPr lang="uk-UA" b="1" baseline="0" dirty="0" smtClean="0"/>
              <a:t>Висновок:</a:t>
            </a:r>
            <a:r>
              <a:rPr lang="uk-UA" b="0" baseline="0" dirty="0" smtClean="0"/>
              <a:t> порівняно з попередньою хвилею дослідження покращилось сприйняття ситуації з корупцією в державних органах серед підприємств Хмельницької та Одеської області. Погіршилось серед підприємств таких областей, як Закарпатська, Волинська, Полтавська, Донецька та Івано-Франківська</a:t>
            </a: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13</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«Загалом (</a:t>
            </a:r>
            <a:r>
              <a:rPr lang="en-US" baseline="0" noProof="0" dirty="0" smtClean="0"/>
              <a:t>col%)</a:t>
            </a:r>
            <a:r>
              <a:rPr lang="uk-UA" baseline="0" noProof="0" dirty="0" smtClean="0"/>
              <a:t>» </a:t>
            </a:r>
            <a:r>
              <a:rPr lang="en-US" baseline="0" noProof="0" dirty="0" smtClean="0"/>
              <a:t>D</a:t>
            </a:r>
            <a:r>
              <a:rPr lang="uk-UA" baseline="0" noProof="0" dirty="0" smtClean="0"/>
              <a:t>60-</a:t>
            </a:r>
            <a:r>
              <a:rPr lang="en-US" baseline="0" noProof="0" dirty="0" smtClean="0"/>
              <a:t>F62</a:t>
            </a:r>
            <a:endParaRPr lang="uk-UA" baseline="0" noProof="0" dirty="0" smtClean="0"/>
          </a:p>
          <a:p>
            <a:pPr marL="0" indent="0">
              <a:buFontTx/>
              <a:buNone/>
            </a:pPr>
            <a:endParaRPr lang="uk-UA" dirty="0" smtClean="0"/>
          </a:p>
          <a:p>
            <a:pPr marL="0" indent="0">
              <a:buFontTx/>
              <a:buNone/>
            </a:pPr>
            <a:r>
              <a:rPr lang="uk-UA" noProof="0" dirty="0" smtClean="0"/>
              <a:t>ВАЖЛИВО !!!!! З категорії «так» в т.ч. видалені і відповіді тих, хто не захотів назвати «орган», «місто» і «ситуацію» корупції</a:t>
            </a:r>
          </a:p>
          <a:p>
            <a:pPr marL="0" indent="0">
              <a:buFontTx/>
              <a:buNone/>
            </a:pPr>
            <a:endParaRPr lang="uk-UA" baseline="0" noProof="0" dirty="0" smtClean="0"/>
          </a:p>
          <a:p>
            <a:pPr marL="0" marR="0" indent="0" algn="l" defTabSz="914400" rtl="0" eaLnBrk="1" fontAlgn="auto" latinLnBrk="0" hangingPunct="1">
              <a:lnSpc>
                <a:spcPct val="100000"/>
              </a:lnSpc>
              <a:spcBef>
                <a:spcPts val="0"/>
              </a:spcBef>
              <a:spcAft>
                <a:spcPts val="300"/>
              </a:spcAft>
              <a:buClrTx/>
              <a:buSzTx/>
              <a:buFontTx/>
              <a:buNone/>
              <a:tabLst/>
              <a:defRPr/>
            </a:pPr>
            <a:r>
              <a:rPr lang="uk-UA" b="1" baseline="0" noProof="0" dirty="0" smtClean="0"/>
              <a:t>Висновок: </a:t>
            </a:r>
            <a:r>
              <a:rPr lang="uk-UA" b="0" baseline="0" noProof="0" dirty="0" smtClean="0"/>
              <a:t>близько 12,7% опитаних підприємств відповіли, що за останні півроку їх компанія стикалася з тим, що державний орган примушував їх до дачі хабара</a:t>
            </a:r>
            <a:r>
              <a:rPr lang="uk-UA" baseline="0" noProof="0" dirty="0" smtClean="0"/>
              <a:t>. Порівняно з попередньою хвилею дослідження цей показник знизився на 1,9 п.п.</a:t>
            </a:r>
          </a:p>
          <a:p>
            <a:pPr marL="0" indent="0">
              <a:buFontTx/>
              <a:buNone/>
            </a:pPr>
            <a:endParaRPr lang="uk-UA" baseline="0" noProof="0" dirty="0" smtClean="0"/>
          </a:p>
          <a:p>
            <a:pPr marL="0" indent="0">
              <a:buFontTx/>
              <a:buNone/>
            </a:pPr>
            <a:endParaRPr lang="uk-UA" noProof="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14</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«Наявність корупції-2</a:t>
            </a:r>
            <a:r>
              <a:rPr lang="en-US" baseline="0" noProof="0" dirty="0" smtClean="0"/>
              <a:t>nd w (row%)</a:t>
            </a:r>
            <a:r>
              <a:rPr lang="uk-UA" baseline="0" noProof="0" dirty="0" smtClean="0"/>
              <a:t>» стовпчик </a:t>
            </a:r>
            <a:r>
              <a:rPr lang="en-US" baseline="0" noProof="0" dirty="0" smtClean="0"/>
              <a:t>D</a:t>
            </a:r>
            <a:endParaRPr lang="uk-UA" baseline="0" noProof="0" dirty="0" smtClean="0"/>
          </a:p>
          <a:p>
            <a:pPr marL="171450" indent="-171450">
              <a:buFontTx/>
              <a:buChar char="-"/>
            </a:pPr>
            <a:endParaRPr lang="uk-UA" baseline="0" dirty="0" smtClean="0"/>
          </a:p>
          <a:p>
            <a:pPr marL="0" marR="0" indent="0" algn="l" defTabSz="914400" rtl="0" eaLnBrk="1" fontAlgn="auto" latinLnBrk="0" hangingPunct="1">
              <a:lnSpc>
                <a:spcPct val="100000"/>
              </a:lnSpc>
              <a:spcBef>
                <a:spcPts val="0"/>
              </a:spcBef>
              <a:spcAft>
                <a:spcPts val="300"/>
              </a:spcAft>
              <a:buClrTx/>
              <a:buSzTx/>
              <a:buFontTx/>
              <a:buNone/>
              <a:tabLst/>
              <a:defRPr/>
            </a:pPr>
            <a:r>
              <a:rPr lang="uk-UA" b="1" baseline="0" dirty="0" smtClean="0"/>
              <a:t>Висновок: </a:t>
            </a:r>
            <a:r>
              <a:rPr lang="uk-UA" b="0" baseline="0" dirty="0" smtClean="0"/>
              <a:t>близько 1</a:t>
            </a:r>
            <a:r>
              <a:rPr lang="en-US" b="0" baseline="0" dirty="0" smtClean="0"/>
              <a:t>2</a:t>
            </a:r>
            <a:r>
              <a:rPr lang="uk-UA" b="0" baseline="0" dirty="0" smtClean="0"/>
              <a:t>,</a:t>
            </a:r>
            <a:r>
              <a:rPr lang="en-US" b="0" baseline="0" dirty="0" smtClean="0"/>
              <a:t>7</a:t>
            </a:r>
            <a:r>
              <a:rPr lang="uk-UA" b="0" baseline="0" dirty="0" smtClean="0"/>
              <a:t>% опитаних підприємств відповіли, що за останні півроку їх компанія стикалася з тим, що державний орган примушував їх до дачі хабара</a:t>
            </a:r>
            <a:r>
              <a:rPr lang="uk-UA" baseline="0" dirty="0" smtClean="0"/>
              <a:t>. Порівняно більша частка таких серед підприємств Луганської та Харківської області.</a:t>
            </a: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15</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«Наявність корупції-2</a:t>
            </a:r>
            <a:r>
              <a:rPr lang="en-US" baseline="0" noProof="0" dirty="0" smtClean="0"/>
              <a:t>nd w (row%)</a:t>
            </a:r>
            <a:r>
              <a:rPr lang="uk-UA" baseline="0" noProof="0" dirty="0" smtClean="0"/>
              <a:t>» стовпчик </a:t>
            </a:r>
            <a:r>
              <a:rPr lang="en-US" baseline="0" noProof="0" dirty="0" smtClean="0"/>
              <a:t>D</a:t>
            </a:r>
            <a:endParaRPr lang="uk-UA" baseline="0" noProof="0" dirty="0" smtClean="0"/>
          </a:p>
          <a:p>
            <a:pPr marL="171450" indent="-171450">
              <a:buFontTx/>
              <a:buChar char="-"/>
            </a:pPr>
            <a:endParaRPr lang="uk-UA" baseline="0" dirty="0" smtClean="0"/>
          </a:p>
          <a:p>
            <a:pPr marL="0" marR="0" indent="0" algn="l" defTabSz="914400" rtl="0" eaLnBrk="1" fontAlgn="auto" latinLnBrk="0" hangingPunct="1">
              <a:lnSpc>
                <a:spcPct val="100000"/>
              </a:lnSpc>
              <a:spcBef>
                <a:spcPts val="0"/>
              </a:spcBef>
              <a:spcAft>
                <a:spcPts val="300"/>
              </a:spcAft>
              <a:buClrTx/>
              <a:buSzTx/>
              <a:buFontTx/>
              <a:buNone/>
              <a:tabLst/>
              <a:defRPr/>
            </a:pPr>
            <a:r>
              <a:rPr lang="uk-UA" b="1" baseline="0" dirty="0" smtClean="0"/>
              <a:t>Висновок: </a:t>
            </a:r>
            <a:r>
              <a:rPr lang="uk-UA" b="0" baseline="0" dirty="0" smtClean="0"/>
              <a:t>близько 1</a:t>
            </a:r>
            <a:r>
              <a:rPr lang="en-US" b="0" baseline="0" dirty="0" smtClean="0"/>
              <a:t>2</a:t>
            </a:r>
            <a:r>
              <a:rPr lang="uk-UA" b="0" baseline="0" dirty="0" smtClean="0"/>
              <a:t>,</a:t>
            </a:r>
            <a:r>
              <a:rPr lang="en-US" b="0" baseline="0" dirty="0" smtClean="0"/>
              <a:t>7</a:t>
            </a:r>
            <a:r>
              <a:rPr lang="uk-UA" b="0" baseline="0" dirty="0" smtClean="0"/>
              <a:t>% опитаних підприємств відповіли, що за останні півроку їх компанія стикалася з тим, що державний орган примушував їх до дачі хабара</a:t>
            </a:r>
            <a:r>
              <a:rPr lang="uk-UA" baseline="0" dirty="0" smtClean="0"/>
              <a:t>. Порівняно більша частка таких серед підприємств Луганської та Харківської області.</a:t>
            </a: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16</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«Наявність корупції-2</a:t>
            </a:r>
            <a:r>
              <a:rPr lang="en-US" baseline="0" noProof="0" dirty="0" smtClean="0"/>
              <a:t>nd w (row%)</a:t>
            </a:r>
            <a:r>
              <a:rPr lang="uk-UA" baseline="0" noProof="0" dirty="0" smtClean="0"/>
              <a:t>» стовпчик </a:t>
            </a:r>
            <a:r>
              <a:rPr lang="en-US" baseline="0" noProof="0" dirty="0" smtClean="0"/>
              <a:t>D</a:t>
            </a:r>
            <a:endParaRPr lang="uk-UA" baseline="0" noProof="0" dirty="0" smtClean="0"/>
          </a:p>
          <a:p>
            <a:pPr marL="171450" marR="0" indent="-171450" algn="l" defTabSz="914400" rtl="0" eaLnBrk="1" fontAlgn="auto" latinLnBrk="0" hangingPunct="1">
              <a:lnSpc>
                <a:spcPct val="100000"/>
              </a:lnSpc>
              <a:spcBef>
                <a:spcPts val="0"/>
              </a:spcBef>
              <a:spcAft>
                <a:spcPts val="300"/>
              </a:spcAft>
              <a:buClrTx/>
              <a:buSzTx/>
              <a:buFontTx/>
              <a:buChar char="-"/>
              <a:tabLst/>
              <a:defRPr/>
            </a:pPr>
            <a:r>
              <a:rPr lang="uk-UA" baseline="0" noProof="0" dirty="0" smtClean="0"/>
              <a:t>Відповідні дані по попередній хвилі</a:t>
            </a:r>
            <a:endParaRPr lang="en-US" baseline="0" noProof="0" dirty="0" smtClean="0"/>
          </a:p>
          <a:p>
            <a:pPr marL="171450" indent="-171450">
              <a:buFontTx/>
              <a:buChar char="-"/>
            </a:pPr>
            <a:endParaRPr lang="uk-UA" baseline="0" dirty="0" smtClean="0"/>
          </a:p>
          <a:p>
            <a:pPr marL="0" marR="0" indent="0" algn="l" defTabSz="914400" rtl="0" eaLnBrk="1" fontAlgn="auto" latinLnBrk="0" hangingPunct="1">
              <a:lnSpc>
                <a:spcPct val="100000"/>
              </a:lnSpc>
              <a:spcBef>
                <a:spcPts val="0"/>
              </a:spcBef>
              <a:spcAft>
                <a:spcPts val="300"/>
              </a:spcAft>
              <a:buClrTx/>
              <a:buSzTx/>
              <a:buFontTx/>
              <a:buNone/>
              <a:tabLst/>
              <a:defRPr/>
            </a:pPr>
            <a:r>
              <a:rPr lang="uk-UA" b="1" baseline="0" dirty="0" smtClean="0"/>
              <a:t>Висновок: </a:t>
            </a:r>
            <a:r>
              <a:rPr lang="uk-UA" b="0" baseline="0" dirty="0" smtClean="0"/>
              <a:t>порівняно з попередньою хвилею дослідження зменшилась частка підприємств, які стикались з випадками корупції (з 14,6% до 12,7%). Така тенденція найбільшою мірою характерна для підприємств сфери послуг, за регіональною ознакою – для підприємств Миколаївської та Донецької області. </a:t>
            </a:r>
          </a:p>
          <a:p>
            <a:pPr marL="0" marR="0" indent="0" algn="l" defTabSz="914400" rtl="0" eaLnBrk="1" fontAlgn="auto" latinLnBrk="0" hangingPunct="1">
              <a:lnSpc>
                <a:spcPct val="100000"/>
              </a:lnSpc>
              <a:spcBef>
                <a:spcPts val="0"/>
              </a:spcBef>
              <a:spcAft>
                <a:spcPts val="300"/>
              </a:spcAft>
              <a:buClrTx/>
              <a:buSzTx/>
              <a:buFontTx/>
              <a:buNone/>
              <a:tabLst/>
              <a:defRPr/>
            </a:pPr>
            <a:r>
              <a:rPr lang="uk-UA" b="0" baseline="0" dirty="0" smtClean="0"/>
              <a:t>Одночасно серед підприємств Луганської області відзначалась тенденція до зростання частки підприємств, що стикались з корупцією в державних органах.</a:t>
            </a: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17</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«Наявність корупції-2</a:t>
            </a:r>
            <a:r>
              <a:rPr lang="en-US" baseline="0" noProof="0" dirty="0" smtClean="0"/>
              <a:t>nd w (row%)</a:t>
            </a:r>
            <a:r>
              <a:rPr lang="uk-UA" baseline="0" noProof="0" dirty="0" smtClean="0"/>
              <a:t>» стовпчик </a:t>
            </a:r>
            <a:r>
              <a:rPr lang="en-US" baseline="0" noProof="0" dirty="0" smtClean="0"/>
              <a:t>D</a:t>
            </a:r>
            <a:endParaRPr lang="uk-UA" baseline="0" noProof="0" dirty="0" smtClean="0"/>
          </a:p>
          <a:p>
            <a:pPr marL="171450" marR="0" indent="-171450" algn="l" defTabSz="914400" rtl="0" eaLnBrk="1" fontAlgn="auto" latinLnBrk="0" hangingPunct="1">
              <a:lnSpc>
                <a:spcPct val="100000"/>
              </a:lnSpc>
              <a:spcBef>
                <a:spcPts val="0"/>
              </a:spcBef>
              <a:spcAft>
                <a:spcPts val="300"/>
              </a:spcAft>
              <a:buClrTx/>
              <a:buSzTx/>
              <a:buFontTx/>
              <a:buChar char="-"/>
              <a:tabLst/>
              <a:defRPr/>
            </a:pPr>
            <a:r>
              <a:rPr lang="uk-UA" baseline="0" noProof="0" dirty="0" smtClean="0"/>
              <a:t>Відповідні дані по попередній хвилі</a:t>
            </a:r>
            <a:endParaRPr lang="en-US" baseline="0" noProof="0" dirty="0" smtClean="0"/>
          </a:p>
          <a:p>
            <a:pPr marL="171450" indent="-171450">
              <a:buFontTx/>
              <a:buChar char="-"/>
            </a:pPr>
            <a:endParaRPr lang="uk-UA" baseline="0" dirty="0" smtClean="0"/>
          </a:p>
          <a:p>
            <a:pPr marL="0" marR="0" indent="0" algn="l" defTabSz="914400" rtl="0" eaLnBrk="1" fontAlgn="auto" latinLnBrk="0" hangingPunct="1">
              <a:lnSpc>
                <a:spcPct val="100000"/>
              </a:lnSpc>
              <a:spcBef>
                <a:spcPts val="0"/>
              </a:spcBef>
              <a:spcAft>
                <a:spcPts val="300"/>
              </a:spcAft>
              <a:buClrTx/>
              <a:buSzTx/>
              <a:buFontTx/>
              <a:buNone/>
              <a:tabLst/>
              <a:defRPr/>
            </a:pPr>
            <a:r>
              <a:rPr lang="uk-UA" b="1" baseline="0" dirty="0" smtClean="0"/>
              <a:t>Висновок: </a:t>
            </a:r>
            <a:r>
              <a:rPr lang="uk-UA" b="0" baseline="0" dirty="0" smtClean="0"/>
              <a:t>порівняно з попередньою хвилею дослідження зменшилась частка підприємств, які стикались з випадками корупції (з 14,6% до 12,7%). Така тенденція найбільшою мірою характерна для підприємств сфери послуг, за регіональною ознакою – для підприємств Миколаївської та Донецької області. </a:t>
            </a:r>
          </a:p>
          <a:p>
            <a:pPr marL="0" marR="0" indent="0" algn="l" defTabSz="914400" rtl="0" eaLnBrk="1" fontAlgn="auto" latinLnBrk="0" hangingPunct="1">
              <a:lnSpc>
                <a:spcPct val="100000"/>
              </a:lnSpc>
              <a:spcBef>
                <a:spcPts val="0"/>
              </a:spcBef>
              <a:spcAft>
                <a:spcPts val="300"/>
              </a:spcAft>
              <a:buClrTx/>
              <a:buSzTx/>
              <a:buFontTx/>
              <a:buNone/>
              <a:tabLst/>
              <a:defRPr/>
            </a:pPr>
            <a:r>
              <a:rPr lang="uk-UA" b="0" baseline="0" dirty="0" smtClean="0"/>
              <a:t>Одночасно серед підприємств Луганської області відзначалась тенденція до зростання частки підприємств, що стикались з корупцією в державних органах.</a:t>
            </a: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18</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«Загалом (</a:t>
            </a:r>
            <a:r>
              <a:rPr lang="en-US" baseline="0" noProof="0" dirty="0" smtClean="0"/>
              <a:t>col%)</a:t>
            </a:r>
            <a:r>
              <a:rPr lang="uk-UA" baseline="0" noProof="0" dirty="0" smtClean="0"/>
              <a:t>» </a:t>
            </a:r>
            <a:r>
              <a:rPr lang="en-US" baseline="0" noProof="0" dirty="0" smtClean="0"/>
              <a:t>D</a:t>
            </a:r>
            <a:r>
              <a:rPr lang="uk-UA" baseline="0" noProof="0" dirty="0" smtClean="0"/>
              <a:t>67-</a:t>
            </a:r>
            <a:r>
              <a:rPr lang="en-US" baseline="0" noProof="0" dirty="0" smtClean="0"/>
              <a:t>D146</a:t>
            </a:r>
            <a:endParaRPr lang="uk-UA" baseline="0" noProof="0" dirty="0" smtClean="0"/>
          </a:p>
          <a:p>
            <a:pPr marL="171450" indent="-171450">
              <a:buFontTx/>
              <a:buChar char="-"/>
            </a:pPr>
            <a:endParaRPr lang="uk-UA" baseline="0" dirty="0" smtClean="0"/>
          </a:p>
          <a:p>
            <a:pPr marL="0" indent="0">
              <a:buFontTx/>
              <a:buNone/>
            </a:pPr>
            <a:r>
              <a:rPr lang="uk-UA" b="1" baseline="0" dirty="0" smtClean="0"/>
              <a:t>Висновок: </a:t>
            </a:r>
            <a:r>
              <a:rPr lang="uk-UA" baseline="0" dirty="0" smtClean="0"/>
              <a:t>очолює список державних органів, в яких опитаних підприємств примушували до дачі хабара – податкова служба (близько 2</a:t>
            </a:r>
            <a:r>
              <a:rPr lang="en-US" baseline="0" dirty="0" smtClean="0"/>
              <a:t>6</a:t>
            </a:r>
            <a:r>
              <a:rPr lang="uk-UA" baseline="0" dirty="0" smtClean="0"/>
              <a:t>,</a:t>
            </a:r>
            <a:r>
              <a:rPr lang="en-US" baseline="0" dirty="0" smtClean="0"/>
              <a:t>7</a:t>
            </a:r>
            <a:r>
              <a:rPr lang="uk-UA" baseline="0" dirty="0" smtClean="0"/>
              <a:t>% підприємств, які стикались з корупцією за останні 6 років, відзначили цей орган, як такий, в якому примушували до хабара).</a:t>
            </a:r>
          </a:p>
          <a:p>
            <a:pPr marL="0" indent="0">
              <a:buFontTx/>
              <a:buNone/>
            </a:pPr>
            <a:r>
              <a:rPr lang="uk-UA" baseline="0" dirty="0" smtClean="0"/>
              <a:t>Далі слідує митниця, агентство земельних ресурсів, пожежна служба, міліція, державна реєстраційна служба (від 6,3% до 4,0% відповідно).</a:t>
            </a:r>
          </a:p>
          <a:p>
            <a:pPr marL="0" indent="0">
              <a:buFontTx/>
              <a:buNone/>
            </a:pPr>
            <a:r>
              <a:rPr lang="uk-UA" baseline="0" dirty="0" smtClean="0"/>
              <a:t>Всі інші органи були обрані менше ніж 4,0% опитаних, що стикались з корупцією за останні 6 місяців.</a:t>
            </a:r>
          </a:p>
          <a:p>
            <a:pPr marL="0" indent="0">
              <a:buFontTx/>
              <a:buNone/>
            </a:pPr>
            <a:endParaRPr lang="uk-UA" baseline="0" dirty="0" smtClean="0"/>
          </a:p>
          <a:p>
            <a:pPr marL="0" indent="0">
              <a:buFontTx/>
              <a:buNone/>
            </a:pPr>
            <a:r>
              <a:rPr lang="uk-UA" baseline="0" dirty="0" smtClean="0"/>
              <a:t>Порівняно з попередньою хвилею дослідження частіше стали називати такі державні органи, як пожежна служба та органи місцевого самоврядування.</a:t>
            </a: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19</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2</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«Загалом (</a:t>
            </a:r>
            <a:r>
              <a:rPr lang="en-US" baseline="0" noProof="0" dirty="0" smtClean="0"/>
              <a:t>col%)</a:t>
            </a:r>
            <a:r>
              <a:rPr lang="uk-UA" baseline="0" noProof="0" dirty="0" smtClean="0"/>
              <a:t>» </a:t>
            </a:r>
            <a:r>
              <a:rPr lang="en-US" baseline="0" noProof="0" dirty="0" smtClean="0"/>
              <a:t>D</a:t>
            </a:r>
            <a:r>
              <a:rPr lang="uk-UA" baseline="0" noProof="0" dirty="0" smtClean="0"/>
              <a:t>67-</a:t>
            </a:r>
            <a:r>
              <a:rPr lang="en-US" baseline="0" noProof="0" dirty="0" smtClean="0"/>
              <a:t>D146</a:t>
            </a:r>
            <a:endParaRPr lang="uk-UA" baseline="0" noProof="0" dirty="0" smtClean="0"/>
          </a:p>
          <a:p>
            <a:pPr marL="171450" indent="-171450">
              <a:buFontTx/>
              <a:buChar char="-"/>
            </a:pPr>
            <a:endParaRPr lang="uk-UA" dirty="0" smtClean="0"/>
          </a:p>
          <a:p>
            <a:pPr marL="0" marR="0" indent="0" algn="l" defTabSz="914400" rtl="0" eaLnBrk="1" fontAlgn="auto" latinLnBrk="0" hangingPunct="1">
              <a:lnSpc>
                <a:spcPct val="100000"/>
              </a:lnSpc>
              <a:spcBef>
                <a:spcPts val="0"/>
              </a:spcBef>
              <a:spcAft>
                <a:spcPts val="300"/>
              </a:spcAft>
              <a:buClrTx/>
              <a:buSzTx/>
              <a:buFontTx/>
              <a:buNone/>
              <a:tabLst/>
              <a:defRPr/>
            </a:pPr>
            <a:r>
              <a:rPr lang="uk-UA" b="1" baseline="0" dirty="0" smtClean="0"/>
              <a:t>Висновок:</a:t>
            </a:r>
            <a:endParaRPr lang="uk-UA" b="0" baseline="0" dirty="0" smtClean="0"/>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uk-UA" b="0" baseline="0" dirty="0" smtClean="0"/>
              <a:t>підприємства сільського господарства порівняно частіше за інші галузі стикались з корупцією в агентстві земельних ресурсів;</a:t>
            </a: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uk-UA" b="0" baseline="0" dirty="0" smtClean="0"/>
              <a:t>промислові підприємства – з корупцією в пожежній службі та державній автомобільній інспекції;</a:t>
            </a: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uk-UA" baseline="0" dirty="0" smtClean="0"/>
              <a:t>торгові підприємства – з примусом до дачі хабара на митниці.</a:t>
            </a: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20</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«Загалом (</a:t>
            </a:r>
            <a:r>
              <a:rPr lang="en-US" baseline="0" noProof="0" dirty="0" smtClean="0"/>
              <a:t>col%)</a:t>
            </a:r>
            <a:r>
              <a:rPr lang="uk-UA" baseline="0" noProof="0" dirty="0" smtClean="0"/>
              <a:t>» </a:t>
            </a:r>
            <a:r>
              <a:rPr lang="en-US" baseline="0" noProof="0" dirty="0" smtClean="0"/>
              <a:t>D</a:t>
            </a:r>
            <a:r>
              <a:rPr lang="uk-UA" baseline="0" noProof="0" dirty="0" smtClean="0"/>
              <a:t>67-</a:t>
            </a:r>
            <a:r>
              <a:rPr lang="en-US" baseline="0" noProof="0" dirty="0" smtClean="0"/>
              <a:t>D146</a:t>
            </a:r>
            <a:endParaRPr lang="uk-UA" baseline="0" noProof="0" dirty="0" smtClean="0"/>
          </a:p>
          <a:p>
            <a:pPr marL="171450" marR="0" indent="-171450" algn="l" defTabSz="914400" rtl="0" eaLnBrk="1" fontAlgn="auto" latinLnBrk="0" hangingPunct="1">
              <a:lnSpc>
                <a:spcPct val="100000"/>
              </a:lnSpc>
              <a:spcBef>
                <a:spcPts val="0"/>
              </a:spcBef>
              <a:spcAft>
                <a:spcPts val="300"/>
              </a:spcAft>
              <a:buClrTx/>
              <a:buSzTx/>
              <a:buFontTx/>
              <a:buChar char="-"/>
              <a:tabLst/>
              <a:defRPr/>
            </a:pPr>
            <a:r>
              <a:rPr lang="uk-UA" baseline="0" noProof="0" dirty="0" smtClean="0"/>
              <a:t>Відповідні дані по попередній хвилі</a:t>
            </a:r>
          </a:p>
          <a:p>
            <a:pPr marL="171450" indent="-171450">
              <a:buFontTx/>
              <a:buChar char="-"/>
            </a:pPr>
            <a:endParaRPr lang="uk-UA" dirty="0" smtClean="0"/>
          </a:p>
          <a:p>
            <a:pPr marL="0" indent="0">
              <a:buFontTx/>
              <a:buNone/>
            </a:pPr>
            <a:r>
              <a:rPr lang="uk-UA" b="1" baseline="0" dirty="0" smtClean="0"/>
              <a:t>Висновок: </a:t>
            </a:r>
            <a:r>
              <a:rPr lang="uk-UA" baseline="0" dirty="0" smtClean="0"/>
              <a:t>порівняно з попередньою хвилею дослідження частіше стали називати такі державні органи, як пожежна служба (серед промислових підприємств) та органи місцевого самоврядування.</a:t>
            </a: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21</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«Загалом (</a:t>
            </a:r>
            <a:r>
              <a:rPr lang="en-US" baseline="0" noProof="0" dirty="0" smtClean="0"/>
              <a:t>col%)</a:t>
            </a:r>
            <a:r>
              <a:rPr lang="uk-UA" baseline="0" noProof="0" dirty="0" smtClean="0"/>
              <a:t>» </a:t>
            </a:r>
            <a:r>
              <a:rPr lang="en-US" baseline="0" noProof="0" dirty="0" smtClean="0"/>
              <a:t>D</a:t>
            </a:r>
            <a:r>
              <a:rPr lang="uk-UA" baseline="0" noProof="0" dirty="0" smtClean="0"/>
              <a:t>299-</a:t>
            </a:r>
            <a:r>
              <a:rPr lang="en-US" baseline="0" noProof="0" dirty="0" smtClean="0"/>
              <a:t>D</a:t>
            </a:r>
            <a:r>
              <a:rPr lang="uk-UA" baseline="0" noProof="0" dirty="0" smtClean="0"/>
              <a:t>326</a:t>
            </a:r>
          </a:p>
          <a:p>
            <a:pPr marL="0" indent="0">
              <a:buFontTx/>
              <a:buNone/>
            </a:pPr>
            <a:endParaRPr lang="uk-UA" dirty="0" smtClean="0"/>
          </a:p>
          <a:p>
            <a:pPr marL="0" marR="0" indent="0" algn="l" defTabSz="914400" rtl="0" eaLnBrk="1" fontAlgn="auto" latinLnBrk="0" hangingPunct="1">
              <a:lnSpc>
                <a:spcPct val="100000"/>
              </a:lnSpc>
              <a:spcBef>
                <a:spcPts val="0"/>
              </a:spcBef>
              <a:spcAft>
                <a:spcPts val="300"/>
              </a:spcAft>
              <a:buClrTx/>
              <a:buSzTx/>
              <a:buFontTx/>
              <a:buNone/>
              <a:tabLst/>
              <a:defRPr/>
            </a:pPr>
            <a:r>
              <a:rPr lang="uk-UA" b="1" baseline="0" dirty="0" smtClean="0"/>
              <a:t>Висновок: </a:t>
            </a:r>
            <a:r>
              <a:rPr lang="uk-UA" b="0" baseline="0" dirty="0" smtClean="0"/>
              <a:t>до найпоширеніших ситуацій, при яких виникав примус до хабара державним органом, відноситься:</a:t>
            </a: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uk-UA" b="0" baseline="0" dirty="0" smtClean="0"/>
              <a:t>оформлення документів на землю / нерухомість / будівництво / оренду (дану ситуацію відзначили близько 10,6% опитаних підприємств, що стикались з корупцією за останні 6 місяців)</a:t>
            </a: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uk-UA" b="0" baseline="0" dirty="0" smtClean="0"/>
              <a:t>видача дозвільних документів / ліцензій / технічних умов / сертифікатів (9,8%)</a:t>
            </a: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uk-UA" b="0" baseline="0" dirty="0" smtClean="0"/>
              <a:t>перевірка (8,6%)</a:t>
            </a: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uk-UA" b="0" baseline="0" dirty="0" smtClean="0"/>
              <a:t>оформлення / погодження інших документів / договорів (8,5%)</a:t>
            </a:r>
          </a:p>
          <a:p>
            <a: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uk-UA" b="0" baseline="0" dirty="0" smtClean="0"/>
          </a:p>
          <a:p>
            <a: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uk-UA" b="0" baseline="0" dirty="0" smtClean="0"/>
              <a:t>Кожна інша ситуації, при якій виникав примус до хабара зі сторони державних органів, була названа менше ніж 5% підприємств, які стикались з корупцією.</a:t>
            </a: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uk-UA" b="0" baseline="0" dirty="0" smtClean="0"/>
          </a:p>
          <a:p>
            <a:pPr marL="0" marR="0" indent="0" algn="l" defTabSz="914400" rtl="0" eaLnBrk="1" fontAlgn="auto" latinLnBrk="0" hangingPunct="1">
              <a:lnSpc>
                <a:spcPct val="100000"/>
              </a:lnSpc>
              <a:spcBef>
                <a:spcPts val="0"/>
              </a:spcBef>
              <a:spcAft>
                <a:spcPts val="300"/>
              </a:spcAft>
              <a:buClrTx/>
              <a:buSzTx/>
              <a:buFontTx/>
              <a:buNone/>
              <a:tabLst/>
              <a:defRPr/>
            </a:pPr>
            <a:r>
              <a:rPr lang="uk-UA" dirty="0" smtClean="0"/>
              <a:t>Порівняно</a:t>
            </a:r>
            <a:r>
              <a:rPr lang="uk-UA" baseline="0" dirty="0" smtClean="0"/>
              <a:t> з попередньою хвилею дослідження частіше стали називати такі ситуації, як реєстрація/закриття підприємства, здача звітності.</a:t>
            </a: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22</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«Орган-операція-2</a:t>
            </a:r>
            <a:r>
              <a:rPr lang="en-US" baseline="0" noProof="0" dirty="0" smtClean="0"/>
              <a:t>nd w (table%)</a:t>
            </a:r>
            <a:r>
              <a:rPr lang="uk-UA" baseline="0" noProof="0" dirty="0" smtClean="0"/>
              <a:t>»</a:t>
            </a:r>
          </a:p>
          <a:p>
            <a:pPr marL="171450" indent="-171450">
              <a:buFontTx/>
              <a:buChar char="-"/>
            </a:pPr>
            <a:endParaRPr lang="uk-UA" baseline="0" dirty="0" smtClean="0"/>
          </a:p>
          <a:p>
            <a:pPr marL="0" marR="0" indent="0" algn="l" defTabSz="914400" rtl="0" eaLnBrk="1" fontAlgn="auto" latinLnBrk="0" hangingPunct="1">
              <a:lnSpc>
                <a:spcPct val="100000"/>
              </a:lnSpc>
              <a:spcBef>
                <a:spcPts val="0"/>
              </a:spcBef>
              <a:spcAft>
                <a:spcPts val="300"/>
              </a:spcAft>
              <a:buClrTx/>
              <a:buSzTx/>
              <a:buFontTx/>
              <a:buNone/>
              <a:tabLst/>
              <a:defRPr/>
            </a:pPr>
            <a:r>
              <a:rPr lang="uk-UA" b="1" baseline="0" dirty="0" smtClean="0"/>
              <a:t>Висновок: </a:t>
            </a:r>
            <a:r>
              <a:rPr lang="uk-UA" b="0" baseline="0" dirty="0" smtClean="0"/>
              <a:t>до найпоширеніших ситуацій, при яких виникав примус до хабара державним органом, відноситься:</a:t>
            </a: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uk-UA" b="0" baseline="0" dirty="0" smtClean="0"/>
              <a:t>перевірка податковою службою (дану ситуацію відзначили близько 5,7% опитаних підприємств, що стикались з корупцією за останні 6 місяців)</a:t>
            </a: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uk-UA" b="0" baseline="0" dirty="0" smtClean="0"/>
              <a:t>здійснення перевезень через митницю (3,1%)</a:t>
            </a: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uk-UA" b="0" baseline="0" dirty="0" smtClean="0"/>
              <a:t>оформлення документів в агентстві земельних ресурсів (3,0%)</a:t>
            </a:r>
          </a:p>
          <a:p>
            <a:pPr marL="0" indent="0">
              <a:buFontTx/>
              <a:buNone/>
            </a:pPr>
            <a:endParaRPr lang="uk-UA" dirty="0" smtClean="0"/>
          </a:p>
          <a:p>
            <a:pPr marL="0" indent="0">
              <a:buFontTx/>
              <a:buNone/>
            </a:pPr>
            <a:r>
              <a:rPr lang="uk-UA" dirty="0" smtClean="0"/>
              <a:t>Порівняно з минулою</a:t>
            </a:r>
            <a:r>
              <a:rPr lang="uk-UA" baseline="0" dirty="0" smtClean="0"/>
              <a:t> хвилею дослідження частіше стали називати наступні ситуації, пов</a:t>
            </a:r>
            <a:r>
              <a:rPr lang="en-US" baseline="0" dirty="0" smtClean="0"/>
              <a:t>’</a:t>
            </a:r>
            <a:r>
              <a:rPr lang="uk-UA" baseline="0" dirty="0" smtClean="0"/>
              <a:t>язані з корупцією:</a:t>
            </a:r>
          </a:p>
          <a:p>
            <a:pPr marL="171450" indent="-171450">
              <a:buFont typeface="Arial" panose="020B0604020202020204" pitchFamily="34" charset="0"/>
              <a:buChar char="•"/>
            </a:pPr>
            <a:r>
              <a:rPr lang="uk-UA" baseline="0" dirty="0" smtClean="0"/>
              <a:t>переміщення товарів через митницю</a:t>
            </a:r>
          </a:p>
          <a:p>
            <a:pPr marL="171450" indent="-171450">
              <a:buFont typeface="Arial" panose="020B0604020202020204" pitchFamily="34" charset="0"/>
              <a:buChar char="•"/>
            </a:pPr>
            <a:r>
              <a:rPr lang="uk-UA" baseline="0" dirty="0" smtClean="0"/>
              <a:t>оформлення документів через податкову службу</a:t>
            </a:r>
          </a:p>
          <a:p>
            <a:pPr marL="171450" indent="-171450">
              <a:buFont typeface="Arial" panose="020B0604020202020204" pitchFamily="34" charset="0"/>
              <a:buChar char="•"/>
            </a:pPr>
            <a:r>
              <a:rPr lang="uk-UA" baseline="0" dirty="0" smtClean="0"/>
              <a:t>реєстрація/закриття підприємства в державній реєстраційній службі</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23</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24</a:t>
            </a:fld>
            <a:endParaRPr lang="en-US" sz="800" dirty="0">
              <a:solidFill>
                <a:schemeClr val="bg2"/>
              </a:solidFill>
            </a:endParaRPr>
          </a:p>
        </p:txBody>
      </p:sp>
    </p:spTree>
    <p:extLst>
      <p:ext uri="{BB962C8B-B14F-4D97-AF65-F5344CB8AC3E}">
        <p14:creationId xmlns:p14="http://schemas.microsoft.com/office/powerpoint/2010/main" val="66902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«Загалом (</a:t>
            </a:r>
            <a:r>
              <a:rPr lang="en-US" baseline="0" noProof="0" dirty="0" smtClean="0"/>
              <a:t>col%)</a:t>
            </a:r>
            <a:r>
              <a:rPr lang="uk-UA" baseline="0" noProof="0" dirty="0" smtClean="0"/>
              <a:t>» </a:t>
            </a:r>
            <a:r>
              <a:rPr lang="en-US" baseline="0" noProof="0" dirty="0" smtClean="0"/>
              <a:t>F4</a:t>
            </a:r>
            <a:r>
              <a:rPr lang="uk-UA" baseline="0" noProof="0" dirty="0" smtClean="0"/>
              <a:t>-</a:t>
            </a:r>
            <a:r>
              <a:rPr lang="en-US" baseline="0" noProof="0" dirty="0" smtClean="0"/>
              <a:t>F39</a:t>
            </a:r>
            <a:endParaRPr lang="uk-UA" baseline="0" noProof="0" dirty="0" smtClean="0"/>
          </a:p>
          <a:p>
            <a:pPr marL="171450" indent="-171450">
              <a:buFontTx/>
              <a:buChar char="-"/>
            </a:pPr>
            <a:endParaRPr lang="uk-UA" baseline="0" noProof="0" dirty="0" smtClean="0"/>
          </a:p>
          <a:p>
            <a:pPr marL="0" indent="0">
              <a:buFontTx/>
              <a:buNone/>
            </a:pPr>
            <a:r>
              <a:rPr lang="uk-UA" b="1" dirty="0" smtClean="0"/>
              <a:t>Висновок:</a:t>
            </a:r>
            <a:endParaRPr lang="uk-UA" baseline="0" dirty="0" smtClean="0"/>
          </a:p>
          <a:p>
            <a:pPr marL="0" indent="0">
              <a:buFontTx/>
              <a:buNone/>
            </a:pPr>
            <a:r>
              <a:rPr lang="uk-UA" baseline="0" dirty="0" smtClean="0"/>
              <a:t>Серед найкрупніших галузей:</a:t>
            </a:r>
          </a:p>
          <a:p>
            <a:pPr marL="171450" indent="-171450">
              <a:buFont typeface="Arial" panose="020B0604020202020204" pitchFamily="34" charset="0"/>
              <a:buChar char="•"/>
            </a:pPr>
            <a:r>
              <a:rPr lang="uk-UA" baseline="0" dirty="0" smtClean="0"/>
              <a:t>торгівля, в якій працює 26,</a:t>
            </a:r>
            <a:r>
              <a:rPr lang="en-US" baseline="0" dirty="0" smtClean="0"/>
              <a:t>3</a:t>
            </a:r>
            <a:r>
              <a:rPr lang="uk-UA" baseline="0" dirty="0" smtClean="0"/>
              <a:t>% підприємств України</a:t>
            </a:r>
          </a:p>
          <a:p>
            <a:pPr marL="171450" indent="-171450">
              <a:buFont typeface="Arial" panose="020B0604020202020204" pitchFamily="34" charset="0"/>
              <a:buChar char="•"/>
            </a:pPr>
            <a:r>
              <a:rPr lang="uk-UA" baseline="0" dirty="0" smtClean="0"/>
              <a:t>та інші підприємства зі сфери послуг (40,3% серед всіх підприємств України).</a:t>
            </a:r>
          </a:p>
          <a:p>
            <a:pPr marL="0" indent="0">
              <a:buFont typeface="Arial" panose="020B0604020202020204" pitchFamily="34" charset="0"/>
              <a:buNone/>
            </a:pPr>
            <a:r>
              <a:rPr lang="uk-UA" baseline="0" dirty="0" smtClean="0"/>
              <a:t>За регіональною ознакою найбільша частка підприємств розміщена в м. Києві (23,</a:t>
            </a:r>
            <a:r>
              <a:rPr lang="en-US" baseline="0" dirty="0" smtClean="0"/>
              <a:t>9</a:t>
            </a:r>
            <a:r>
              <a:rPr lang="uk-UA" baseline="0" dirty="0" smtClean="0"/>
              <a:t>% від всіх підприємств України), в Дніпропетровській області (8,</a:t>
            </a:r>
            <a:r>
              <a:rPr lang="en-US" baseline="0" dirty="0" smtClean="0"/>
              <a:t>6</a:t>
            </a:r>
            <a:r>
              <a:rPr lang="uk-UA" baseline="0" dirty="0" smtClean="0"/>
              <a:t>%), Харківській області (</a:t>
            </a:r>
            <a:r>
              <a:rPr lang="en-US" baseline="0" dirty="0" smtClean="0"/>
              <a:t>6</a:t>
            </a:r>
            <a:r>
              <a:rPr lang="uk-UA" baseline="0" dirty="0" smtClean="0"/>
              <a:t>,</a:t>
            </a:r>
            <a:r>
              <a:rPr lang="en-US" baseline="0" dirty="0" smtClean="0"/>
              <a:t>9</a:t>
            </a:r>
            <a:r>
              <a:rPr lang="uk-UA" baseline="0" dirty="0" smtClean="0"/>
              <a:t>%) та Одеській області (6,</a:t>
            </a:r>
            <a:r>
              <a:rPr lang="en-US" baseline="0" dirty="0" smtClean="0"/>
              <a:t>8</a:t>
            </a:r>
            <a:r>
              <a:rPr lang="uk-UA" baseline="0" dirty="0" smtClean="0"/>
              <a:t>%); найменша – в Тернопільській області (1,5%), Чернівецькій області (1,3%)</a:t>
            </a:r>
            <a:r>
              <a:rPr lang="en-US" baseline="0" dirty="0" smtClean="0"/>
              <a:t> </a:t>
            </a:r>
            <a:r>
              <a:rPr lang="uk-UA" baseline="0" dirty="0" smtClean="0"/>
              <a:t>та Луганській області - без зони АТО (0,8%) .</a:t>
            </a:r>
          </a:p>
          <a:p>
            <a:pPr marL="171450" indent="-171450">
              <a:buFont typeface="Arial" panose="020B0604020202020204" pitchFamily="34" charset="0"/>
              <a:buChar char="•"/>
            </a:pPr>
            <a:endParaRPr lang="en-US" dirty="0" smtClean="0"/>
          </a:p>
          <a:p>
            <a:pPr marL="0" indent="0">
              <a:buFontTx/>
              <a:buNone/>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3</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«Загалом (</a:t>
            </a:r>
            <a:r>
              <a:rPr lang="en-US" baseline="0" noProof="0" dirty="0" smtClean="0"/>
              <a:t>col%)</a:t>
            </a:r>
            <a:r>
              <a:rPr lang="uk-UA" baseline="0" noProof="0" dirty="0" smtClean="0"/>
              <a:t>» </a:t>
            </a:r>
            <a:r>
              <a:rPr lang="en-US" baseline="0" noProof="0" dirty="0" smtClean="0"/>
              <a:t>D329</a:t>
            </a:r>
            <a:r>
              <a:rPr lang="uk-UA" baseline="0" noProof="0" dirty="0" smtClean="0"/>
              <a:t>-</a:t>
            </a:r>
            <a:r>
              <a:rPr lang="en-US" baseline="0" noProof="0" dirty="0" smtClean="0"/>
              <a:t>D331</a:t>
            </a:r>
          </a:p>
          <a:p>
            <a:pPr marL="171450" marR="0" indent="-171450" algn="l" defTabSz="914400" rtl="0" eaLnBrk="1" fontAlgn="auto" latinLnBrk="0" hangingPunct="1">
              <a:lnSpc>
                <a:spcPct val="100000"/>
              </a:lnSpc>
              <a:spcBef>
                <a:spcPts val="0"/>
              </a:spcBef>
              <a:spcAft>
                <a:spcPts val="300"/>
              </a:spcAft>
              <a:buClrTx/>
              <a:buSzTx/>
              <a:buFontTx/>
              <a:buChar char="-"/>
              <a:tabLst/>
              <a:defRPr/>
            </a:pPr>
            <a:r>
              <a:rPr lang="uk-UA" baseline="0" noProof="0" dirty="0" smtClean="0"/>
              <a:t>Лист «Загалом (</a:t>
            </a:r>
            <a:r>
              <a:rPr lang="en-US" baseline="0" noProof="0" dirty="0" smtClean="0"/>
              <a:t>col%)</a:t>
            </a:r>
            <a:r>
              <a:rPr lang="uk-UA" baseline="0" noProof="0" dirty="0" smtClean="0"/>
              <a:t>» </a:t>
            </a:r>
            <a:r>
              <a:rPr lang="en-US" baseline="0" noProof="0" dirty="0" smtClean="0"/>
              <a:t>F44</a:t>
            </a:r>
            <a:r>
              <a:rPr lang="uk-UA" baseline="0" noProof="0" dirty="0" smtClean="0"/>
              <a:t>-</a:t>
            </a:r>
            <a:r>
              <a:rPr lang="en-US" baseline="0" noProof="0" dirty="0" smtClean="0"/>
              <a:t>F55</a:t>
            </a:r>
          </a:p>
          <a:p>
            <a:pPr marL="0" indent="0">
              <a:buFontTx/>
              <a:buNone/>
            </a:pPr>
            <a:endParaRPr lang="uk-UA" dirty="0" smtClean="0"/>
          </a:p>
          <a:p>
            <a:pPr marL="0" indent="0">
              <a:buFontTx/>
              <a:buNone/>
            </a:pPr>
            <a:r>
              <a:rPr lang="uk-UA" b="1" dirty="0" smtClean="0"/>
              <a:t>Висновок: </a:t>
            </a:r>
            <a:r>
              <a:rPr lang="uk-UA" dirty="0" smtClean="0"/>
              <a:t>в середньому опитані підприємства</a:t>
            </a:r>
            <a:r>
              <a:rPr lang="uk-UA" baseline="0" dirty="0" smtClean="0"/>
              <a:t> оцінили ситуацію з корупцією в державних органах за останні 6 місяців  на «-0,</a:t>
            </a:r>
            <a:r>
              <a:rPr lang="en-US" baseline="0" dirty="0" smtClean="0"/>
              <a:t>80</a:t>
            </a:r>
            <a:r>
              <a:rPr lang="uk-UA" baseline="0" dirty="0" smtClean="0"/>
              <a:t>» бали по шкалі від «-5» до «+5», де «-5» - ситуація значно погіршилась, «0» - ситуація не змінилась, «+5» - ситуація значно покращилась:</a:t>
            </a:r>
          </a:p>
          <a:p>
            <a:pPr marL="171450" indent="-171450">
              <a:buFont typeface="Arial" panose="020B0604020202020204" pitchFamily="34" charset="0"/>
              <a:buChar char="•"/>
            </a:pPr>
            <a:r>
              <a:rPr lang="en-US" baseline="0" dirty="0" smtClean="0"/>
              <a:t>30</a:t>
            </a:r>
            <a:r>
              <a:rPr lang="uk-UA" baseline="0" dirty="0" smtClean="0"/>
              <a:t>,</a:t>
            </a:r>
            <a:r>
              <a:rPr lang="en-US" baseline="0" dirty="0" smtClean="0"/>
              <a:t>6</a:t>
            </a:r>
            <a:r>
              <a:rPr lang="uk-UA" baseline="0" dirty="0" smtClean="0"/>
              <a:t>% опитаних підприємств вважають, що ситуація з корупцією погіршилась за останні 6 місяців (обрали оцінку від «-5» до «-1»)</a:t>
            </a:r>
          </a:p>
          <a:p>
            <a:pPr marL="171450" indent="-171450">
              <a:buFont typeface="Arial" panose="020B0604020202020204" pitchFamily="34" charset="0"/>
              <a:buChar char="•"/>
            </a:pPr>
            <a:r>
              <a:rPr lang="uk-UA" baseline="0" dirty="0" smtClean="0"/>
              <a:t>5</a:t>
            </a:r>
            <a:r>
              <a:rPr lang="en-US" baseline="0" dirty="0" smtClean="0"/>
              <a:t>2</a:t>
            </a:r>
            <a:r>
              <a:rPr lang="uk-UA" baseline="0" dirty="0" smtClean="0"/>
              <a:t>,</a:t>
            </a:r>
            <a:r>
              <a:rPr lang="en-US" baseline="0" dirty="0" smtClean="0"/>
              <a:t>0</a:t>
            </a:r>
            <a:r>
              <a:rPr lang="uk-UA" baseline="0" dirty="0" smtClean="0"/>
              <a:t>% вважають, що ситуація з корупцією не змінилась (обрали оцінку «0»)</a:t>
            </a:r>
          </a:p>
          <a:p>
            <a:pPr marL="171450" indent="-171450">
              <a:buFont typeface="Arial" panose="020B0604020202020204" pitchFamily="34" charset="0"/>
              <a:buChar char="•"/>
            </a:pPr>
            <a:r>
              <a:rPr lang="uk-UA" baseline="0" dirty="0" smtClean="0"/>
              <a:t>а 1</a:t>
            </a:r>
            <a:r>
              <a:rPr lang="en-US" baseline="0" dirty="0" smtClean="0"/>
              <a:t>7</a:t>
            </a:r>
            <a:r>
              <a:rPr lang="uk-UA" baseline="0" dirty="0" smtClean="0"/>
              <a:t>,</a:t>
            </a:r>
            <a:r>
              <a:rPr lang="en-US" baseline="0" dirty="0" smtClean="0"/>
              <a:t>4</a:t>
            </a:r>
            <a:r>
              <a:rPr lang="uk-UA" baseline="0" dirty="0" smtClean="0"/>
              <a:t>% - що ситуація з корупцією покращилась (обрали оцінку від «+1» до «+5»)</a:t>
            </a: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4</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«Загалом (</a:t>
            </a:r>
            <a:r>
              <a:rPr lang="en-US" baseline="0" noProof="0" dirty="0" smtClean="0"/>
              <a:t>col%)</a:t>
            </a:r>
            <a:r>
              <a:rPr lang="uk-UA" baseline="0" noProof="0" dirty="0" smtClean="0"/>
              <a:t>» </a:t>
            </a:r>
            <a:r>
              <a:rPr lang="en-US" baseline="0" noProof="0" dirty="0" smtClean="0"/>
              <a:t>D329</a:t>
            </a:r>
            <a:r>
              <a:rPr lang="uk-UA" baseline="0" noProof="0" dirty="0" smtClean="0"/>
              <a:t>-</a:t>
            </a:r>
            <a:r>
              <a:rPr lang="en-US" baseline="0" noProof="0" dirty="0" smtClean="0"/>
              <a:t>D331</a:t>
            </a:r>
          </a:p>
          <a:p>
            <a:pPr marL="171450" marR="0" indent="-171450" algn="l" defTabSz="914400" rtl="0" eaLnBrk="1" fontAlgn="auto" latinLnBrk="0" hangingPunct="1">
              <a:lnSpc>
                <a:spcPct val="100000"/>
              </a:lnSpc>
              <a:spcBef>
                <a:spcPts val="0"/>
              </a:spcBef>
              <a:spcAft>
                <a:spcPts val="300"/>
              </a:spcAft>
              <a:buClrTx/>
              <a:buSzTx/>
              <a:buFontTx/>
              <a:buChar char="-"/>
              <a:tabLst/>
              <a:defRPr/>
            </a:pPr>
            <a:r>
              <a:rPr lang="uk-UA" baseline="0" noProof="0" dirty="0" smtClean="0"/>
              <a:t>Лист «Загалом (</a:t>
            </a:r>
            <a:r>
              <a:rPr lang="en-US" baseline="0" noProof="0" dirty="0" smtClean="0"/>
              <a:t>col%)</a:t>
            </a:r>
            <a:r>
              <a:rPr lang="uk-UA" baseline="0" noProof="0" dirty="0" smtClean="0"/>
              <a:t>» </a:t>
            </a:r>
            <a:r>
              <a:rPr lang="en-US" baseline="0" noProof="0" dirty="0" smtClean="0"/>
              <a:t>F44</a:t>
            </a:r>
            <a:r>
              <a:rPr lang="uk-UA" baseline="0" noProof="0" dirty="0" smtClean="0"/>
              <a:t>-</a:t>
            </a:r>
            <a:r>
              <a:rPr lang="en-US" baseline="0" noProof="0" dirty="0" smtClean="0"/>
              <a:t>F55</a:t>
            </a:r>
            <a:endParaRPr lang="uk-UA" baseline="0" noProof="0" dirty="0" smtClean="0"/>
          </a:p>
          <a:p>
            <a:pPr marL="171450" marR="0" indent="-171450" algn="l" defTabSz="914400" rtl="0" eaLnBrk="1" fontAlgn="auto" latinLnBrk="0" hangingPunct="1">
              <a:lnSpc>
                <a:spcPct val="100000"/>
              </a:lnSpc>
              <a:spcBef>
                <a:spcPts val="0"/>
              </a:spcBef>
              <a:spcAft>
                <a:spcPts val="300"/>
              </a:spcAft>
              <a:buClrTx/>
              <a:buSzTx/>
              <a:buFontTx/>
              <a:buChar char="-"/>
              <a:tabLst/>
              <a:defRPr/>
            </a:pPr>
            <a:r>
              <a:rPr lang="uk-UA" baseline="0" noProof="0" dirty="0" smtClean="0"/>
              <a:t>Відповідні дані по попередній хвилі</a:t>
            </a:r>
            <a:endParaRPr lang="en-US" baseline="0" noProof="0" dirty="0" smtClean="0"/>
          </a:p>
          <a:p>
            <a:pPr marL="0" indent="0">
              <a:buFontTx/>
              <a:buNone/>
            </a:pPr>
            <a:endParaRPr lang="uk-UA" dirty="0" smtClean="0"/>
          </a:p>
          <a:p>
            <a:pPr marL="0" indent="0">
              <a:buFontTx/>
              <a:buNone/>
            </a:pPr>
            <a:r>
              <a:rPr lang="uk-UA" b="1" dirty="0" smtClean="0"/>
              <a:t>Висновок: </a:t>
            </a:r>
            <a:r>
              <a:rPr lang="uk-UA" b="0" dirty="0" smtClean="0"/>
              <a:t>середній</a:t>
            </a:r>
            <a:r>
              <a:rPr lang="uk-UA" b="0" baseline="0" dirty="0" smtClean="0"/>
              <a:t> показник сприйняття підприємствами змін щодо корупції в державних органах значно не змінився порівняно з попередньою хвилею дослідження («-0,80» в поточній хвилі проти «-0,77» в попередній хвилі). </a:t>
            </a:r>
            <a:endParaRPr lang="en-US" b="0" baseline="0" dirty="0" smtClean="0"/>
          </a:p>
          <a:p>
            <a:pPr marL="0" indent="0">
              <a:buFontTx/>
              <a:buNone/>
            </a:pPr>
            <a:r>
              <a:rPr lang="uk-UA" b="0" baseline="0" dirty="0" smtClean="0"/>
              <a:t>Але при цьому</a:t>
            </a:r>
            <a:r>
              <a:rPr lang="en-US" b="0" baseline="0" dirty="0" smtClean="0"/>
              <a:t> </a:t>
            </a:r>
            <a:r>
              <a:rPr lang="uk-UA" b="0" baseline="0" dirty="0" smtClean="0"/>
              <a:t>частка підприємств, які в попередній хвилі дослідження вважали, що ситуація з корупцією не змінилась, частково перерозподілились в групи:</a:t>
            </a:r>
          </a:p>
          <a:p>
            <a:pPr marL="171450" indent="-171450">
              <a:buFont typeface="Arial" panose="020B0604020202020204" pitchFamily="34" charset="0"/>
              <a:buChar char="•"/>
            </a:pPr>
            <a:r>
              <a:rPr lang="uk-UA" b="0" baseline="0" dirty="0" smtClean="0"/>
              <a:t>таких, хто вважає, що ситуація з корупцією погіршилась (обрали оцінку «-3») </a:t>
            </a:r>
          </a:p>
          <a:p>
            <a:pPr marL="171450" indent="-171450">
              <a:buFont typeface="Arial" panose="020B0604020202020204" pitchFamily="34" charset="0"/>
              <a:buChar char="•"/>
            </a:pPr>
            <a:r>
              <a:rPr lang="uk-UA" b="0" baseline="0" dirty="0" smtClean="0"/>
              <a:t>або групу таких, які відзначили покращення ситуації з корупцією (обрали оцінку «+3»)</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5</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«Оцінка корупції-2</a:t>
            </a:r>
            <a:r>
              <a:rPr lang="en-US" baseline="0" noProof="0" dirty="0" smtClean="0"/>
              <a:t>nd wave (row%)</a:t>
            </a:r>
            <a:r>
              <a:rPr lang="uk-UA" baseline="0" noProof="0" dirty="0" smtClean="0"/>
              <a:t>» стовпчик </a:t>
            </a:r>
            <a:r>
              <a:rPr lang="en-US" baseline="0" noProof="0" dirty="0" smtClean="0"/>
              <a:t>D, F, H</a:t>
            </a:r>
          </a:p>
          <a:p>
            <a:pPr marL="171450" indent="-171450">
              <a:buFontTx/>
              <a:buChar char="-"/>
            </a:pPr>
            <a:endParaRPr lang="uk-UA" b="1" baseline="0" dirty="0" smtClean="0"/>
          </a:p>
          <a:p>
            <a:pPr marL="0" indent="0">
              <a:buFontTx/>
              <a:buNone/>
            </a:pPr>
            <a:r>
              <a:rPr lang="uk-UA" b="1" baseline="0" dirty="0" smtClean="0"/>
              <a:t>Висновок: </a:t>
            </a:r>
          </a:p>
          <a:p>
            <a:pPr marL="0" marR="0" indent="0" algn="l" defTabSz="914400" rtl="0" eaLnBrk="1" fontAlgn="auto" latinLnBrk="0" hangingPunct="1">
              <a:lnSpc>
                <a:spcPct val="100000"/>
              </a:lnSpc>
              <a:spcBef>
                <a:spcPts val="0"/>
              </a:spcBef>
              <a:spcAft>
                <a:spcPts val="300"/>
              </a:spcAft>
              <a:buClrTx/>
              <a:buSzTx/>
              <a:buFontTx/>
              <a:buNone/>
              <a:tabLst/>
              <a:defRPr/>
            </a:pPr>
            <a:r>
              <a:rPr lang="uk-UA" baseline="0" dirty="0" smtClean="0"/>
              <a:t>30,6% опитаних підприємств вважають, що ситуація з корупцією погіршилась за останні 6 місяців (обрали оцінку від «-5» до «-1»). Порівняно більша частка таких серед підприємств, що безпосередньо стикались з корупцією, а також серед таких, що зареєстровані в Івано-Франківській області. </a:t>
            </a:r>
          </a:p>
          <a:p>
            <a:pPr marL="0" marR="0" indent="0" algn="l" defTabSz="914400" rtl="0" eaLnBrk="1" fontAlgn="auto" latinLnBrk="0" hangingPunct="1">
              <a:lnSpc>
                <a:spcPct val="100000"/>
              </a:lnSpc>
              <a:spcBef>
                <a:spcPts val="0"/>
              </a:spcBef>
              <a:spcAft>
                <a:spcPts val="300"/>
              </a:spcAft>
              <a:buClrTx/>
              <a:buSzTx/>
              <a:buFontTx/>
              <a:buNone/>
              <a:tabLst/>
              <a:defRPr/>
            </a:pPr>
            <a:endParaRPr lang="uk-UA" baseline="0" dirty="0" smtClean="0"/>
          </a:p>
          <a:p>
            <a:pPr marL="0" marR="0" indent="0" algn="l" defTabSz="914400" rtl="0" eaLnBrk="1" fontAlgn="auto" latinLnBrk="0" hangingPunct="1">
              <a:lnSpc>
                <a:spcPct val="100000"/>
              </a:lnSpc>
              <a:spcBef>
                <a:spcPts val="0"/>
              </a:spcBef>
              <a:spcAft>
                <a:spcPts val="300"/>
              </a:spcAft>
              <a:buClrTx/>
              <a:buSzTx/>
              <a:buFontTx/>
              <a:buNone/>
              <a:tabLst/>
              <a:defRPr/>
            </a:pPr>
            <a:r>
              <a:rPr lang="uk-UA" baseline="0" dirty="0" smtClean="0"/>
              <a:t>52,0% підприємств вважають, що ситуація з корупцією не змінилась (обрали оцінку «0»). Ця група порівняно частіше зустрічається серед підприємств Закарпатської, Кіровоградської, Тернопільської та Харківської областей, а рідше – серед підприємств, які особисто стикались з корупцією за останні 6 місяців та серед підприємств м.Києва та Миколаївської області.</a:t>
            </a:r>
          </a:p>
          <a:p>
            <a:pPr marL="0" marR="0" indent="0" algn="l" defTabSz="914400" rtl="0" eaLnBrk="1" fontAlgn="auto" latinLnBrk="0" hangingPunct="1">
              <a:lnSpc>
                <a:spcPct val="100000"/>
              </a:lnSpc>
              <a:spcBef>
                <a:spcPts val="0"/>
              </a:spcBef>
              <a:spcAft>
                <a:spcPts val="300"/>
              </a:spcAft>
              <a:buClrTx/>
              <a:buSzTx/>
              <a:buFontTx/>
              <a:buNone/>
              <a:tabLst/>
              <a:defRPr/>
            </a:pPr>
            <a:endParaRPr lang="uk-UA" baseline="0" dirty="0" smtClean="0"/>
          </a:p>
          <a:p>
            <a:pPr marL="0" marR="0" indent="0" algn="l" defTabSz="914400" rtl="0" eaLnBrk="1" fontAlgn="auto" latinLnBrk="0" hangingPunct="1">
              <a:lnSpc>
                <a:spcPct val="100000"/>
              </a:lnSpc>
              <a:spcBef>
                <a:spcPts val="0"/>
              </a:spcBef>
              <a:spcAft>
                <a:spcPts val="300"/>
              </a:spcAft>
              <a:buClrTx/>
              <a:buSzTx/>
              <a:buFontTx/>
              <a:buNone/>
              <a:tabLst/>
              <a:defRPr/>
            </a:pPr>
            <a:r>
              <a:rPr lang="uk-UA" baseline="0" dirty="0" smtClean="0"/>
              <a:t>17,4% підприємств відповіли, що ситуація з корупцією покращилась останнім часом (обрали оцінку від «+1» до «+5»). Порівняно більша частка таких серед опитаних підприємств м. Києва.</a:t>
            </a:r>
            <a:endParaRPr lang="en-US" dirty="0" smtClean="0"/>
          </a:p>
          <a:p>
            <a:pPr marL="0" marR="0" indent="0" algn="l" defTabSz="914400" rtl="0" eaLnBrk="1" fontAlgn="auto" latinLnBrk="0" hangingPunct="1">
              <a:lnSpc>
                <a:spcPct val="100000"/>
              </a:lnSpc>
              <a:spcBef>
                <a:spcPts val="0"/>
              </a:spcBef>
              <a:spcAft>
                <a:spcPts val="300"/>
              </a:spcAft>
              <a:buClrTx/>
              <a:buSzTx/>
              <a:buFontTx/>
              <a:buNone/>
              <a:tabLst/>
              <a:defRPr/>
            </a:pPr>
            <a:endParaRPr lang="uk-UA" baseline="0" dirty="0" smtClean="0"/>
          </a:p>
          <a:p>
            <a:pPr marL="0" marR="0" indent="0" algn="l" defTabSz="914400" rtl="0" eaLnBrk="1" fontAlgn="auto" latinLnBrk="0" hangingPunct="1">
              <a:lnSpc>
                <a:spcPct val="100000"/>
              </a:lnSpc>
              <a:spcBef>
                <a:spcPts val="0"/>
              </a:spcBef>
              <a:spcAft>
                <a:spcPts val="300"/>
              </a:spcAft>
              <a:buClrTx/>
              <a:buSzTx/>
              <a:buFontTx/>
              <a:buNone/>
              <a:tabLst/>
              <a:defRPr/>
            </a:pPr>
            <a:endParaRPr lang="uk-UA" baseline="0" dirty="0" smtClean="0"/>
          </a:p>
          <a:p>
            <a:pPr marL="0" marR="0" indent="0" algn="l" defTabSz="914400" rtl="0" eaLnBrk="1" fontAlgn="auto" latinLnBrk="0" hangingPunct="1">
              <a:lnSpc>
                <a:spcPct val="100000"/>
              </a:lnSpc>
              <a:spcBef>
                <a:spcPts val="0"/>
              </a:spcBef>
              <a:spcAft>
                <a:spcPts val="300"/>
              </a:spcAft>
              <a:buClrTx/>
              <a:buSzTx/>
              <a:buFontTx/>
              <a:buNone/>
              <a:tabLst/>
              <a:defRPr/>
            </a:pPr>
            <a:endParaRPr lang="uk-UA" baseline="0" dirty="0" smtClean="0"/>
          </a:p>
          <a:p>
            <a:pPr marL="0" marR="0" indent="0" algn="l" defTabSz="914400" rtl="0" eaLnBrk="1" fontAlgn="auto" latinLnBrk="0" hangingPunct="1">
              <a:lnSpc>
                <a:spcPct val="100000"/>
              </a:lnSpc>
              <a:spcBef>
                <a:spcPts val="0"/>
              </a:spcBef>
              <a:spcAft>
                <a:spcPts val="30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6</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«Оцінка корупції-2</a:t>
            </a:r>
            <a:r>
              <a:rPr lang="en-US" baseline="0" noProof="0" dirty="0" smtClean="0"/>
              <a:t>nd wave (row%)</a:t>
            </a:r>
            <a:r>
              <a:rPr lang="uk-UA" baseline="0" noProof="0" dirty="0" smtClean="0"/>
              <a:t>» стовпчик </a:t>
            </a:r>
            <a:r>
              <a:rPr lang="en-US" baseline="0" noProof="0" dirty="0" smtClean="0"/>
              <a:t>D, F, H</a:t>
            </a:r>
          </a:p>
          <a:p>
            <a:pPr marL="171450" indent="-171450">
              <a:buFontTx/>
              <a:buChar char="-"/>
            </a:pPr>
            <a:endParaRPr lang="uk-UA" b="1" baseline="0" dirty="0" smtClean="0"/>
          </a:p>
          <a:p>
            <a:pPr marL="0" indent="0">
              <a:buFontTx/>
              <a:buNone/>
            </a:pPr>
            <a:r>
              <a:rPr lang="uk-UA" b="1" baseline="0" dirty="0" smtClean="0"/>
              <a:t>Висновок: </a:t>
            </a:r>
          </a:p>
          <a:p>
            <a:pPr marL="0" marR="0" indent="0" algn="l" defTabSz="914400" rtl="0" eaLnBrk="1" fontAlgn="auto" latinLnBrk="0" hangingPunct="1">
              <a:lnSpc>
                <a:spcPct val="100000"/>
              </a:lnSpc>
              <a:spcBef>
                <a:spcPts val="0"/>
              </a:spcBef>
              <a:spcAft>
                <a:spcPts val="300"/>
              </a:spcAft>
              <a:buClrTx/>
              <a:buSzTx/>
              <a:buFontTx/>
              <a:buNone/>
              <a:tabLst/>
              <a:defRPr/>
            </a:pPr>
            <a:r>
              <a:rPr lang="uk-UA" baseline="0" dirty="0" smtClean="0"/>
              <a:t>30,6% опитаних підприємств вважають, що ситуація з корупцією погіршилась за останні 6 місяців (обрали оцінку від «-5» до «-1»). Порівняно більша частка таких серед підприємств, що безпосередньо стикались з корупцією, а також серед таких, що зареєстровані в Івано-Франківській області. </a:t>
            </a:r>
          </a:p>
          <a:p>
            <a:pPr marL="0" marR="0" indent="0" algn="l" defTabSz="914400" rtl="0" eaLnBrk="1" fontAlgn="auto" latinLnBrk="0" hangingPunct="1">
              <a:lnSpc>
                <a:spcPct val="100000"/>
              </a:lnSpc>
              <a:spcBef>
                <a:spcPts val="0"/>
              </a:spcBef>
              <a:spcAft>
                <a:spcPts val="300"/>
              </a:spcAft>
              <a:buClrTx/>
              <a:buSzTx/>
              <a:buFontTx/>
              <a:buNone/>
              <a:tabLst/>
              <a:defRPr/>
            </a:pPr>
            <a:endParaRPr lang="uk-UA" baseline="0" dirty="0" smtClean="0"/>
          </a:p>
          <a:p>
            <a:pPr marL="0" marR="0" indent="0" algn="l" defTabSz="914400" rtl="0" eaLnBrk="1" fontAlgn="auto" latinLnBrk="0" hangingPunct="1">
              <a:lnSpc>
                <a:spcPct val="100000"/>
              </a:lnSpc>
              <a:spcBef>
                <a:spcPts val="0"/>
              </a:spcBef>
              <a:spcAft>
                <a:spcPts val="300"/>
              </a:spcAft>
              <a:buClrTx/>
              <a:buSzTx/>
              <a:buFontTx/>
              <a:buNone/>
              <a:tabLst/>
              <a:defRPr/>
            </a:pPr>
            <a:r>
              <a:rPr lang="uk-UA" baseline="0" dirty="0" smtClean="0"/>
              <a:t>52,0% підприємств вважають, що ситуація з корупцією не змінилась (обрали оцінку «0»). Ця група порівняно частіше зустрічається серед підприємств Закарпатської, Кіровоградської, Тернопільської та Харківської областей, а рідше – серед підприємств, які особисто стикались з корупцією за останні 6 місяців та серед підприємств м.Києва та Миколаївської області.</a:t>
            </a:r>
          </a:p>
          <a:p>
            <a:pPr marL="0" marR="0" indent="0" algn="l" defTabSz="914400" rtl="0" eaLnBrk="1" fontAlgn="auto" latinLnBrk="0" hangingPunct="1">
              <a:lnSpc>
                <a:spcPct val="100000"/>
              </a:lnSpc>
              <a:spcBef>
                <a:spcPts val="0"/>
              </a:spcBef>
              <a:spcAft>
                <a:spcPts val="300"/>
              </a:spcAft>
              <a:buClrTx/>
              <a:buSzTx/>
              <a:buFontTx/>
              <a:buNone/>
              <a:tabLst/>
              <a:defRPr/>
            </a:pPr>
            <a:endParaRPr lang="uk-UA" baseline="0" dirty="0" smtClean="0"/>
          </a:p>
          <a:p>
            <a:pPr marL="0" marR="0" indent="0" algn="l" defTabSz="914400" rtl="0" eaLnBrk="1" fontAlgn="auto" latinLnBrk="0" hangingPunct="1">
              <a:lnSpc>
                <a:spcPct val="100000"/>
              </a:lnSpc>
              <a:spcBef>
                <a:spcPts val="0"/>
              </a:spcBef>
              <a:spcAft>
                <a:spcPts val="300"/>
              </a:spcAft>
              <a:buClrTx/>
              <a:buSzTx/>
              <a:buFontTx/>
              <a:buNone/>
              <a:tabLst/>
              <a:defRPr/>
            </a:pPr>
            <a:r>
              <a:rPr lang="uk-UA" baseline="0" dirty="0" smtClean="0"/>
              <a:t>17,4% підприємств відповіли, що ситуація з корупцією покращилась останнім часом (обрали оцінку від «+1» до «+5»). Порівняно більша частка таких серед опитаних підприємств м. Києва.</a:t>
            </a:r>
            <a:endParaRPr lang="en-US" dirty="0" smtClean="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7</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«Оцінка корупції-2</a:t>
            </a:r>
            <a:r>
              <a:rPr lang="en-US" baseline="0" noProof="0" dirty="0" smtClean="0"/>
              <a:t>nd wave (row%)</a:t>
            </a:r>
            <a:r>
              <a:rPr lang="uk-UA" baseline="0" noProof="0" dirty="0" smtClean="0"/>
              <a:t>» стовпчик </a:t>
            </a:r>
            <a:r>
              <a:rPr lang="en-US" baseline="0" noProof="0" dirty="0" smtClean="0"/>
              <a:t>D, F, H</a:t>
            </a:r>
            <a:endParaRPr lang="uk-UA" baseline="0" noProof="0" dirty="0" smtClean="0"/>
          </a:p>
          <a:p>
            <a:pPr marL="171450" indent="-171450">
              <a:buFontTx/>
              <a:buChar char="-"/>
            </a:pPr>
            <a:r>
              <a:rPr lang="uk-UA" baseline="0" noProof="0" dirty="0" smtClean="0"/>
              <a:t>Відповідні дані по попередній хвилі</a:t>
            </a:r>
            <a:endParaRPr lang="en-US" baseline="0" noProof="0" dirty="0" smtClean="0"/>
          </a:p>
          <a:p>
            <a:pPr marL="171450" indent="-171450">
              <a:buFontTx/>
              <a:buChar char="-"/>
            </a:pPr>
            <a:endParaRPr lang="uk-UA" b="1" baseline="0" dirty="0" smtClean="0"/>
          </a:p>
          <a:p>
            <a:pPr marL="0" indent="0">
              <a:buFontTx/>
              <a:buNone/>
            </a:pPr>
            <a:r>
              <a:rPr lang="uk-UA" b="1" baseline="0" dirty="0" smtClean="0"/>
              <a:t>Висновок: </a:t>
            </a:r>
          </a:p>
          <a:p>
            <a:pPr marL="0" indent="0">
              <a:buFontTx/>
              <a:buNone/>
            </a:pPr>
            <a:r>
              <a:rPr lang="uk-UA" b="0" baseline="0" dirty="0" smtClean="0"/>
              <a:t>Частка підприємств, які в попередній хвилі дослідження вважали, що ситуація з корупцією не змінилась, частково перерозподілились в групи:</a:t>
            </a:r>
          </a:p>
          <a:p>
            <a:pPr marL="171450" indent="-171450">
              <a:buFont typeface="Arial" panose="020B0604020202020204" pitchFamily="34" charset="0"/>
              <a:buChar char="•"/>
            </a:pPr>
            <a:r>
              <a:rPr lang="uk-UA" b="0" baseline="0" dirty="0" smtClean="0"/>
              <a:t>таких, хто вважає, що ситуація з корупцією погіршилась (обрали оцінку «-3»): в найбільшій мірі така тенденція відзначалась серед підприємств, які не стикались з корупцією, працюють в транспортній галузі чи іншій сфері послуг, зареєстровані в м.Києві, Полтавській та Рівненській області</a:t>
            </a:r>
          </a:p>
          <a:p>
            <a:pPr marL="171450" indent="-171450">
              <a:buFont typeface="Arial" panose="020B0604020202020204" pitchFamily="34" charset="0"/>
              <a:buChar char="•"/>
            </a:pPr>
            <a:r>
              <a:rPr lang="uk-UA" b="0" baseline="0" dirty="0" smtClean="0"/>
              <a:t>або групу таких, які відзначили покращення ситуації з корупцією (обрали оцінку «+3»): зростання таких оцінок було характерно, перш за все, для підприємств, які мали досвід примусу до хабара за останні півроку; а також для підприємств сільського господарства та таких, що зареєстровані в Миколаївській, Одеській та Херсонській областях</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8</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87400"/>
            <a:ext cx="5905500" cy="3322638"/>
          </a:xfrm>
        </p:spPr>
      </p:sp>
      <p:sp>
        <p:nvSpPr>
          <p:cNvPr id="3" name="Notes Placeholder 2"/>
          <p:cNvSpPr>
            <a:spLocks noGrp="1"/>
          </p:cNvSpPr>
          <p:nvPr>
            <p:ph type="body" idx="1"/>
          </p:nvPr>
        </p:nvSpPr>
        <p:spPr/>
        <p:txBody>
          <a:bodyPr/>
          <a:lstStyle/>
          <a:p>
            <a:r>
              <a:rPr lang="uk-UA" noProof="0" dirty="0" smtClean="0"/>
              <a:t>Дані взяті з файлу </a:t>
            </a:r>
            <a:r>
              <a:rPr lang="uk-UA" baseline="0" noProof="0" dirty="0" smtClean="0"/>
              <a:t>«</a:t>
            </a:r>
            <a:r>
              <a:rPr lang="en-US" baseline="0" noProof="0" dirty="0" smtClean="0"/>
              <a:t>2_Tables_</a:t>
            </a:r>
            <a:r>
              <a:rPr lang="uk-UA" baseline="0" noProof="0" dirty="0" smtClean="0"/>
              <a:t>рейтинг сприйняття корупції (друга хвиля).</a:t>
            </a:r>
            <a:r>
              <a:rPr lang="en-US" baseline="0" noProof="0" dirty="0" smtClean="0"/>
              <a:t>xlsx</a:t>
            </a:r>
            <a:r>
              <a:rPr lang="uk-UA" baseline="0" noProof="0" dirty="0" smtClean="0"/>
              <a:t>»:</a:t>
            </a:r>
          </a:p>
          <a:p>
            <a:pPr marL="171450" indent="-171450">
              <a:buFontTx/>
              <a:buChar char="-"/>
            </a:pPr>
            <a:r>
              <a:rPr lang="uk-UA" baseline="0" noProof="0" dirty="0" smtClean="0"/>
              <a:t>Лист «Оцінка корупції-2</a:t>
            </a:r>
            <a:r>
              <a:rPr lang="en-US" baseline="0" noProof="0" dirty="0" smtClean="0"/>
              <a:t>nd wave (row%)</a:t>
            </a:r>
            <a:r>
              <a:rPr lang="uk-UA" baseline="0" noProof="0" dirty="0" smtClean="0"/>
              <a:t>» стовпчик </a:t>
            </a:r>
            <a:r>
              <a:rPr lang="en-US" baseline="0" noProof="0" dirty="0" smtClean="0"/>
              <a:t>D, F, H</a:t>
            </a:r>
            <a:endParaRPr lang="uk-UA" baseline="0" noProof="0" dirty="0" smtClean="0"/>
          </a:p>
          <a:p>
            <a:pPr marL="171450" indent="-171450">
              <a:buFontTx/>
              <a:buChar char="-"/>
            </a:pPr>
            <a:r>
              <a:rPr lang="uk-UA" baseline="0" noProof="0" dirty="0" smtClean="0"/>
              <a:t>Відповідні дані по попередній хвилі</a:t>
            </a:r>
            <a:endParaRPr lang="en-US" baseline="0" noProof="0" dirty="0" smtClean="0"/>
          </a:p>
          <a:p>
            <a:pPr marL="171450" indent="-171450">
              <a:buFontTx/>
              <a:buChar char="-"/>
            </a:pPr>
            <a:endParaRPr lang="uk-UA" b="1" baseline="0" dirty="0" smtClean="0"/>
          </a:p>
          <a:p>
            <a:pPr marL="0" indent="0">
              <a:buFontTx/>
              <a:buNone/>
            </a:pPr>
            <a:r>
              <a:rPr lang="uk-UA" b="1" baseline="0" dirty="0" smtClean="0"/>
              <a:t>Висновок: </a:t>
            </a:r>
          </a:p>
          <a:p>
            <a:pPr marL="0" indent="0">
              <a:buFontTx/>
              <a:buNone/>
            </a:pPr>
            <a:r>
              <a:rPr lang="uk-UA" b="0" baseline="0" dirty="0" smtClean="0"/>
              <a:t>Частка підприємств, які в попередній хвилі дослідження вважали, що ситуація з корупцією не змінилась, частково перерозподілились в групи:</a:t>
            </a:r>
          </a:p>
          <a:p>
            <a:pPr marL="171450" indent="-171450">
              <a:buFont typeface="Arial" panose="020B0604020202020204" pitchFamily="34" charset="0"/>
              <a:buChar char="•"/>
            </a:pPr>
            <a:r>
              <a:rPr lang="uk-UA" b="0" baseline="0" dirty="0" smtClean="0"/>
              <a:t>таких, хто вважає, що ситуація з корупцією погіршилась (обрали оцінку «-3»): в найбільшій мірі така тенденція відзначалась серед підприємств, які не стикались з корупцією, працюють в транспортній галузі чи іншій сфері послуг, зареєстровані в м.Києві, Полтавській та Рівненській області</a:t>
            </a:r>
          </a:p>
          <a:p>
            <a:pPr marL="171450" indent="-171450">
              <a:buFont typeface="Arial" panose="020B0604020202020204" pitchFamily="34" charset="0"/>
              <a:buChar char="•"/>
            </a:pPr>
            <a:r>
              <a:rPr lang="uk-UA" b="0" baseline="0" dirty="0" smtClean="0"/>
              <a:t>або групу таких, які відзначили покращення ситуації з корупцією (обрали оцінку «+3»): зростання таких оцінок було характерно, перш за все, для підприємств, які мали досвід примусу до хабара за останні півроку; а також для підприємств сільського господарства та таких, що зареєстровані в Миколаївській, Одеській та Херсонській областях</a:t>
            </a:r>
          </a:p>
        </p:txBody>
      </p:sp>
      <p:sp>
        <p:nvSpPr>
          <p:cNvPr id="4" name="Slide Number Placeholder 3"/>
          <p:cNvSpPr>
            <a:spLocks noGrp="1"/>
          </p:cNvSpPr>
          <p:nvPr>
            <p:ph type="sldNum" sz="quarter" idx="10"/>
          </p:nvPr>
        </p:nvSpPr>
        <p:spPr/>
        <p:txBody>
          <a:bodyPr/>
          <a:lstStyle/>
          <a:p>
            <a:r>
              <a:rPr lang="en-US" sz="800" dirty="0" smtClean="0">
                <a:solidFill>
                  <a:schemeClr val="bg2"/>
                </a:solidFill>
              </a:rPr>
              <a:t>Page </a:t>
            </a:r>
            <a:fld id="{631115FC-FCCC-412E-8B45-85A3F482063D}" type="slidenum">
              <a:rPr lang="en-US" sz="800" smtClean="0">
                <a:solidFill>
                  <a:schemeClr val="bg2"/>
                </a:solidFill>
              </a:rPr>
              <a:t>9</a:t>
            </a:fld>
            <a:endParaRPr lang="en-US" sz="800" dirty="0">
              <a:solidFill>
                <a:schemeClr val="bg2"/>
              </a:solidFill>
            </a:endParaRPr>
          </a:p>
        </p:txBody>
      </p:sp>
    </p:spTree>
    <p:extLst>
      <p:ext uri="{BB962C8B-B14F-4D97-AF65-F5344CB8AC3E}">
        <p14:creationId xmlns:p14="http://schemas.microsoft.com/office/powerpoint/2010/main" val="8991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849" y="1779587"/>
            <a:ext cx="8496301" cy="1008193"/>
          </a:xfrm>
        </p:spPr>
        <p:txBody>
          <a:bodyPr anchor="b"/>
          <a:lstStyle>
            <a:lvl1pPr>
              <a:defRPr sz="3800" b="0" cap="all" baseline="0">
                <a:solidFill>
                  <a:schemeClr val="tx2"/>
                </a:solidFill>
                <a:latin typeface="Arial" pitchFamily="34" charset="0"/>
              </a:defRPr>
            </a:lvl1pPr>
          </a:lstStyle>
          <a:p>
            <a:r>
              <a:rPr lang="en-US" dirty="0" smtClean="0"/>
              <a:t>Click to add text</a:t>
            </a:r>
            <a:endParaRPr lang="en-US" dirty="0"/>
          </a:p>
        </p:txBody>
      </p:sp>
      <p:sp>
        <p:nvSpPr>
          <p:cNvPr id="3" name="Subtitle 2"/>
          <p:cNvSpPr>
            <a:spLocks noGrp="1"/>
          </p:cNvSpPr>
          <p:nvPr>
            <p:ph type="subTitle" idx="1" hasCustomPrompt="1"/>
          </p:nvPr>
        </p:nvSpPr>
        <p:spPr bwMode="gray">
          <a:xfrm>
            <a:off x="323849" y="2859790"/>
            <a:ext cx="8496302" cy="1151823"/>
          </a:xfrm>
        </p:spPr>
        <p:txBody>
          <a:bodyPr/>
          <a:lstStyle>
            <a:lvl1pPr marL="0" indent="0" algn="l">
              <a:spcAft>
                <a:spcPts val="0"/>
              </a:spcAft>
              <a:buNone/>
              <a:defRPr sz="2000">
                <a:solidFill>
                  <a:schemeClr val="tx2"/>
                </a:solidFill>
              </a:defRPr>
            </a:lvl1pPr>
            <a:lvl2pPr marL="0" indent="0" algn="l">
              <a:spcAft>
                <a:spcPts val="0"/>
              </a:spcAft>
              <a:buNone/>
              <a:defRPr sz="2000">
                <a:solidFill>
                  <a:schemeClr val="tx2"/>
                </a:solidFill>
              </a:defRPr>
            </a:lvl2pPr>
            <a:lvl3pPr marL="0" indent="0" algn="l">
              <a:spcAft>
                <a:spcPts val="0"/>
              </a:spcAft>
              <a:buNone/>
              <a:defRPr sz="2000">
                <a:solidFill>
                  <a:schemeClr val="tx2"/>
                </a:solidFill>
              </a:defRPr>
            </a:lvl3pPr>
            <a:lvl4pPr marL="0" indent="0" algn="l">
              <a:spcAft>
                <a:spcPts val="0"/>
              </a:spcAft>
              <a:buNone/>
              <a:defRPr sz="2000">
                <a:solidFill>
                  <a:schemeClr val="tx2"/>
                </a:solidFill>
              </a:defRPr>
            </a:lvl4pPr>
            <a:lvl5pPr marL="0" indent="0" algn="l">
              <a:spcAft>
                <a:spcPts val="0"/>
              </a:spcAft>
              <a:buNone/>
              <a:defRPr sz="2000">
                <a:solidFill>
                  <a:schemeClr val="tx2"/>
                </a:solidFill>
              </a:defRPr>
            </a:lvl5pPr>
            <a:lvl6pPr marL="0" indent="0" algn="l">
              <a:spcAft>
                <a:spcPts val="0"/>
              </a:spcAft>
              <a:buNone/>
              <a:defRPr sz="2000">
                <a:solidFill>
                  <a:schemeClr val="tx2"/>
                </a:solidFill>
              </a:defRPr>
            </a:lvl6pPr>
            <a:lvl7pPr marL="0" indent="0" algn="l">
              <a:spcAft>
                <a:spcPts val="0"/>
              </a:spcAft>
              <a:buNone/>
              <a:defRPr sz="2000">
                <a:solidFill>
                  <a:schemeClr val="tx2"/>
                </a:solidFill>
              </a:defRPr>
            </a:lvl7pPr>
            <a:lvl8pPr marL="0" indent="0" algn="l">
              <a:spcAft>
                <a:spcPts val="0"/>
              </a:spcAft>
              <a:buNone/>
              <a:defRPr sz="2000">
                <a:solidFill>
                  <a:schemeClr val="tx2"/>
                </a:solidFill>
              </a:defRPr>
            </a:lvl8pPr>
            <a:lvl9pPr marL="0" indent="0" algn="l">
              <a:spcAft>
                <a:spcPts val="0"/>
              </a:spcAft>
              <a:buNone/>
              <a:defRPr sz="2000">
                <a:solidFill>
                  <a:schemeClr val="tx2"/>
                </a:solidFill>
              </a:defRPr>
            </a:lvl9pPr>
          </a:lstStyle>
          <a:p>
            <a:r>
              <a:rPr lang="en-US" dirty="0" smtClean="0"/>
              <a:t>Click to add text</a:t>
            </a:r>
          </a:p>
        </p:txBody>
      </p:sp>
      <p:sp>
        <p:nvSpPr>
          <p:cNvPr id="4" name="Rechteck 3"/>
          <p:cNvSpPr/>
          <p:nvPr userDrawn="1"/>
        </p:nvSpPr>
        <p:spPr bwMode="gray">
          <a:xfrm>
            <a:off x="0" y="4948238"/>
            <a:ext cx="9144000" cy="2158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11" name="Text Placeholder 10"/>
          <p:cNvSpPr>
            <a:spLocks noGrp="1"/>
          </p:cNvSpPr>
          <p:nvPr>
            <p:ph type="body" sz="quarter" idx="10" hasCustomPrompt="1"/>
          </p:nvPr>
        </p:nvSpPr>
        <p:spPr bwMode="gray">
          <a:xfrm>
            <a:off x="323848" y="4642135"/>
            <a:ext cx="8496299" cy="161925"/>
          </a:xfrm>
        </p:spPr>
        <p:txBody>
          <a:bodyPr tIns="0" anchor="b" anchorCtr="0"/>
          <a:lstStyle>
            <a:lvl1pPr marL="0" indent="0">
              <a:lnSpc>
                <a:spcPct val="100000"/>
              </a:lnSpc>
              <a:spcBef>
                <a:spcPts val="0"/>
              </a:spcBef>
              <a:spcAft>
                <a:spcPts val="0"/>
              </a:spcAft>
              <a:buFontTx/>
              <a:buNone/>
              <a:defRPr sz="1200">
                <a:solidFill>
                  <a:schemeClr val="bg2"/>
                </a:solidFill>
              </a:defRPr>
            </a:lvl1pPr>
            <a:lvl2pPr marL="0" indent="0">
              <a:lnSpc>
                <a:spcPct val="100000"/>
              </a:lnSpc>
              <a:spcBef>
                <a:spcPts val="0"/>
              </a:spcBef>
              <a:spcAft>
                <a:spcPts val="0"/>
              </a:spcAft>
              <a:buFontTx/>
              <a:buNone/>
              <a:defRPr sz="1200">
                <a:solidFill>
                  <a:schemeClr val="bg2"/>
                </a:solidFill>
              </a:defRPr>
            </a:lvl2pPr>
            <a:lvl3pPr marL="0" indent="0">
              <a:lnSpc>
                <a:spcPct val="100000"/>
              </a:lnSpc>
              <a:spcBef>
                <a:spcPts val="0"/>
              </a:spcBef>
              <a:spcAft>
                <a:spcPts val="0"/>
              </a:spcAft>
              <a:buFontTx/>
              <a:buNone/>
              <a:defRPr sz="1200">
                <a:solidFill>
                  <a:schemeClr val="bg2"/>
                </a:solidFill>
              </a:defRPr>
            </a:lvl3pPr>
            <a:lvl4pPr marL="0" indent="0">
              <a:lnSpc>
                <a:spcPct val="100000"/>
              </a:lnSpc>
              <a:spcBef>
                <a:spcPts val="0"/>
              </a:spcBef>
              <a:spcAft>
                <a:spcPts val="0"/>
              </a:spcAft>
              <a:buFontTx/>
              <a:buNone/>
              <a:defRPr sz="1200">
                <a:solidFill>
                  <a:schemeClr val="bg2"/>
                </a:solidFill>
              </a:defRPr>
            </a:lvl4pPr>
            <a:lvl5pPr marL="0" indent="0">
              <a:lnSpc>
                <a:spcPct val="100000"/>
              </a:lnSpc>
              <a:spcBef>
                <a:spcPts val="0"/>
              </a:spcBef>
              <a:spcAft>
                <a:spcPts val="0"/>
              </a:spcAft>
              <a:buFontTx/>
              <a:buNone/>
              <a:defRPr sz="1200">
                <a:solidFill>
                  <a:schemeClr val="bg2"/>
                </a:solidFill>
              </a:defRPr>
            </a:lvl5pPr>
            <a:lvl6pPr marL="0" indent="0">
              <a:lnSpc>
                <a:spcPct val="100000"/>
              </a:lnSpc>
              <a:spcBef>
                <a:spcPts val="0"/>
              </a:spcBef>
              <a:spcAft>
                <a:spcPts val="0"/>
              </a:spcAft>
              <a:buFontTx/>
              <a:buNone/>
              <a:defRPr sz="1200">
                <a:solidFill>
                  <a:schemeClr val="bg2"/>
                </a:solidFill>
              </a:defRPr>
            </a:lvl6pPr>
            <a:lvl7pPr marL="0" indent="0">
              <a:lnSpc>
                <a:spcPct val="100000"/>
              </a:lnSpc>
              <a:spcBef>
                <a:spcPts val="0"/>
              </a:spcBef>
              <a:spcAft>
                <a:spcPts val="0"/>
              </a:spcAft>
              <a:buFontTx/>
              <a:buNone/>
              <a:defRPr sz="1200">
                <a:solidFill>
                  <a:schemeClr val="bg2"/>
                </a:solidFill>
              </a:defRPr>
            </a:lvl7pPr>
            <a:lvl8pPr marL="0" indent="0">
              <a:lnSpc>
                <a:spcPct val="100000"/>
              </a:lnSpc>
              <a:spcBef>
                <a:spcPts val="0"/>
              </a:spcBef>
              <a:spcAft>
                <a:spcPts val="0"/>
              </a:spcAft>
              <a:buFontTx/>
              <a:buNone/>
              <a:defRPr sz="1200">
                <a:solidFill>
                  <a:schemeClr val="bg2"/>
                </a:solidFill>
              </a:defRPr>
            </a:lvl8pPr>
            <a:lvl9pPr marL="0" indent="0">
              <a:lnSpc>
                <a:spcPct val="100000"/>
              </a:lnSpc>
              <a:spcBef>
                <a:spcPts val="0"/>
              </a:spcBef>
              <a:spcAft>
                <a:spcPts val="0"/>
              </a:spcAft>
              <a:buFontTx/>
              <a:buNone/>
              <a:defRPr sz="1200">
                <a:solidFill>
                  <a:schemeClr val="bg2"/>
                </a:solidFill>
              </a:defRPr>
            </a:lvl9pPr>
          </a:lstStyle>
          <a:p>
            <a:pPr lvl="0"/>
            <a:r>
              <a:rPr lang="en-US" dirty="0" smtClean="0"/>
              <a:t>Click to add text</a:t>
            </a:r>
          </a:p>
        </p:txBody>
      </p:sp>
    </p:spTree>
    <p:extLst>
      <p:ext uri="{BB962C8B-B14F-4D97-AF65-F5344CB8AC3E}">
        <p14:creationId xmlns:p14="http://schemas.microsoft.com/office/powerpoint/2010/main" val="1095604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62" name="Rechteck 61"/>
          <p:cNvSpPr/>
          <p:nvPr userDrawn="1"/>
        </p:nvSpPr>
        <p:spPr bwMode="gray">
          <a:xfrm>
            <a:off x="0" y="0"/>
            <a:ext cx="9144000" cy="5143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GB" sz="1600" dirty="0" smtClean="0">
              <a:solidFill>
                <a:schemeClr val="tx1"/>
              </a:solidFill>
              <a:latin typeface="Arial" pitchFamily="34" charset="0"/>
            </a:endParaRPr>
          </a:p>
        </p:txBody>
      </p:sp>
      <p:sp>
        <p:nvSpPr>
          <p:cNvPr id="2" name="Titel 1"/>
          <p:cNvSpPr>
            <a:spLocks noGrp="1"/>
          </p:cNvSpPr>
          <p:nvPr>
            <p:ph type="title" hasCustomPrompt="1"/>
          </p:nvPr>
        </p:nvSpPr>
        <p:spPr bwMode="gray">
          <a:xfrm>
            <a:off x="323850" y="985525"/>
            <a:ext cx="8496299" cy="1944689"/>
          </a:xfrm>
        </p:spPr>
        <p:txBody>
          <a:bodyPr vert="horz" lIns="0" tIns="18000" rIns="0" bIns="0" rtlCol="0" anchor="b" anchorCtr="0">
            <a:noAutofit/>
          </a:bodyPr>
          <a:lstStyle>
            <a:lvl1pPr>
              <a:defRPr lang="de-DE" sz="3800" cap="all" baseline="0">
                <a:solidFill>
                  <a:schemeClr val="tx2"/>
                </a:solidFill>
                <a:latin typeface="Arial" pitchFamily="34" charset="0"/>
                <a:ea typeface="+mn-ea"/>
                <a:cs typeface="+mn-cs"/>
              </a:defRPr>
            </a:lvl1pPr>
          </a:lstStyle>
          <a:p>
            <a:pPr lvl="0"/>
            <a:r>
              <a:rPr lang="en-US" dirty="0" smtClean="0"/>
              <a:t>Click to add text</a:t>
            </a:r>
          </a:p>
        </p:txBody>
      </p:sp>
    </p:spTree>
    <p:extLst>
      <p:ext uri="{BB962C8B-B14F-4D97-AF65-F5344CB8AC3E}">
        <p14:creationId xmlns:p14="http://schemas.microsoft.com/office/powerpoint/2010/main" val="31699196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e Black">
    <p:bg bwMode="gray">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bwMode="gray">
          <a:xfrm>
            <a:off x="0" y="0"/>
            <a:ext cx="9144000" cy="51435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GB" sz="1600" dirty="0" smtClean="0">
              <a:solidFill>
                <a:schemeClr val="tx1"/>
              </a:solidFill>
              <a:latin typeface="Arial" pitchFamily="34" charset="0"/>
            </a:endParaRPr>
          </a:p>
        </p:txBody>
      </p:sp>
      <p:sp>
        <p:nvSpPr>
          <p:cNvPr id="2" name="Titel 1"/>
          <p:cNvSpPr>
            <a:spLocks noGrp="1"/>
          </p:cNvSpPr>
          <p:nvPr>
            <p:ph type="title" hasCustomPrompt="1"/>
          </p:nvPr>
        </p:nvSpPr>
        <p:spPr bwMode="gray">
          <a:xfrm>
            <a:off x="323851" y="987425"/>
            <a:ext cx="8496299" cy="1944689"/>
          </a:xfrm>
        </p:spPr>
        <p:txBody>
          <a:bodyPr vert="horz" lIns="0" tIns="18000" rIns="0" bIns="0" rtlCol="0" anchor="b" anchorCtr="0">
            <a:noAutofit/>
          </a:bodyPr>
          <a:lstStyle>
            <a:lvl1pPr>
              <a:defRPr lang="de-DE" sz="3800" cap="all" baseline="0">
                <a:solidFill>
                  <a:schemeClr val="bg1"/>
                </a:solidFill>
                <a:latin typeface="Arial" pitchFamily="34" charset="0"/>
                <a:ea typeface="+mn-ea"/>
                <a:cs typeface="+mn-cs"/>
              </a:defRPr>
            </a:lvl1pPr>
          </a:lstStyle>
          <a:p>
            <a:pPr lvl="0"/>
            <a:r>
              <a:rPr lang="en-US" dirty="0" smtClean="0"/>
              <a:t>Click to add text</a:t>
            </a:r>
          </a:p>
        </p:txBody>
      </p:sp>
    </p:spTree>
    <p:extLst>
      <p:ext uri="{BB962C8B-B14F-4D97-AF65-F5344CB8AC3E}">
        <p14:creationId xmlns:p14="http://schemas.microsoft.com/office/powerpoint/2010/main" val="17517045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e Oran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5143500"/>
          </a:xfrm>
          <a:prstGeom prst="rect">
            <a:avLst/>
          </a:prstGeom>
          <a:noFill/>
          <a:ln>
            <a:noFill/>
          </a:ln>
        </p:spPr>
      </p:pic>
      <p:sp>
        <p:nvSpPr>
          <p:cNvPr id="3" name="Titel 2"/>
          <p:cNvSpPr>
            <a:spLocks noGrp="1"/>
          </p:cNvSpPr>
          <p:nvPr>
            <p:ph type="title"/>
          </p:nvPr>
        </p:nvSpPr>
        <p:spPr bwMode="gray">
          <a:xfrm>
            <a:off x="323851" y="987424"/>
            <a:ext cx="8496300" cy="1944689"/>
          </a:xfrm>
        </p:spPr>
        <p:txBody>
          <a:bodyPr vert="horz" lIns="0" tIns="18000" rIns="0" bIns="0" rtlCol="0" anchor="b" anchorCtr="0">
            <a:noAutofit/>
          </a:bodyPr>
          <a:lstStyle>
            <a:lvl1pPr>
              <a:defRPr lang="de-DE" sz="3800" cap="all" baseline="0">
                <a:solidFill>
                  <a:schemeClr val="bg1"/>
                </a:solidFill>
                <a:latin typeface="Arial" pitchFamily="34" charset="0"/>
                <a:ea typeface="+mn-ea"/>
                <a:cs typeface="+mn-cs"/>
              </a:defRPr>
            </a:lvl1pPr>
          </a:lstStyle>
          <a:p>
            <a:pPr lvl="0"/>
            <a:r>
              <a:rPr lang="ru-RU" smtClean="0"/>
              <a:t>Образец заголовка</a:t>
            </a:r>
            <a:endParaRPr lang="en-US" dirty="0" smtClean="0"/>
          </a:p>
        </p:txBody>
      </p:sp>
    </p:spTree>
    <p:extLst>
      <p:ext uri="{BB962C8B-B14F-4D97-AF65-F5344CB8AC3E}">
        <p14:creationId xmlns:p14="http://schemas.microsoft.com/office/powerpoint/2010/main" val="27012296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add text</a:t>
            </a:r>
            <a:endParaRPr lang="en-US" dirty="0"/>
          </a:p>
        </p:txBody>
      </p:sp>
      <p:sp>
        <p:nvSpPr>
          <p:cNvPr id="10" name="Picture Placeholder 4"/>
          <p:cNvSpPr>
            <a:spLocks noGrp="1"/>
          </p:cNvSpPr>
          <p:nvPr>
            <p:ph type="pic" sz="quarter" idx="15" hasCustomPrompt="1"/>
          </p:nvPr>
        </p:nvSpPr>
        <p:spPr bwMode="gray">
          <a:xfrm>
            <a:off x="323528" y="1779588"/>
            <a:ext cx="1296144" cy="2232317"/>
          </a:xfrm>
        </p:spPr>
        <p:txBody>
          <a:bodyPr/>
          <a:lstStyle>
            <a:lvl1pPr marL="0" indent="0">
              <a:buNone/>
              <a:defRPr/>
            </a:lvl1pPr>
          </a:lstStyle>
          <a:p>
            <a:r>
              <a:rPr lang="de-DE" dirty="0" smtClean="0"/>
              <a:t>Picture</a:t>
            </a:r>
            <a:endParaRPr lang="en-US" dirty="0"/>
          </a:p>
        </p:txBody>
      </p:sp>
      <p:sp>
        <p:nvSpPr>
          <p:cNvPr id="11" name="Text Placeholder 3"/>
          <p:cNvSpPr>
            <a:spLocks noGrp="1"/>
          </p:cNvSpPr>
          <p:nvPr>
            <p:ph type="body" sz="quarter" idx="18" hasCustomPrompt="1"/>
          </p:nvPr>
        </p:nvSpPr>
        <p:spPr bwMode="gray">
          <a:xfrm>
            <a:off x="1763689" y="3363834"/>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4" name="Text Placeholder 3"/>
          <p:cNvSpPr>
            <a:spLocks noGrp="1"/>
          </p:cNvSpPr>
          <p:nvPr>
            <p:ph type="body" sz="quarter" idx="19" hasCustomPrompt="1"/>
          </p:nvPr>
        </p:nvSpPr>
        <p:spPr bwMode="gray">
          <a:xfrm>
            <a:off x="1763688" y="293178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5" name="Text Placeholder 3"/>
          <p:cNvSpPr>
            <a:spLocks noGrp="1"/>
          </p:cNvSpPr>
          <p:nvPr>
            <p:ph type="body" sz="quarter" idx="20" hasCustomPrompt="1"/>
          </p:nvPr>
        </p:nvSpPr>
        <p:spPr bwMode="gray">
          <a:xfrm>
            <a:off x="1763688" y="1779588"/>
            <a:ext cx="2736304" cy="1152197"/>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16" name="Text Placeholder 3"/>
          <p:cNvSpPr>
            <a:spLocks noGrp="1"/>
          </p:cNvSpPr>
          <p:nvPr>
            <p:ph type="body" sz="quarter" idx="26" hasCustomPrompt="1"/>
          </p:nvPr>
        </p:nvSpPr>
        <p:spPr bwMode="gray">
          <a:xfrm>
            <a:off x="1763688" y="3579857"/>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17" name="Text Placeholder 3"/>
          <p:cNvSpPr>
            <a:spLocks noGrp="1"/>
          </p:cNvSpPr>
          <p:nvPr>
            <p:ph type="body" sz="quarter" idx="27" hasCustomPrompt="1"/>
          </p:nvPr>
        </p:nvSpPr>
        <p:spPr bwMode="gray">
          <a:xfrm>
            <a:off x="1763767" y="3795881"/>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18" name="Picture Placeholder 4"/>
          <p:cNvSpPr>
            <a:spLocks noGrp="1"/>
          </p:cNvSpPr>
          <p:nvPr>
            <p:ph type="pic" sz="quarter" idx="28" hasCustomPrompt="1"/>
          </p:nvPr>
        </p:nvSpPr>
        <p:spPr bwMode="gray">
          <a:xfrm>
            <a:off x="4644728" y="1779588"/>
            <a:ext cx="1296144" cy="2232317"/>
          </a:xfrm>
        </p:spPr>
        <p:txBody>
          <a:bodyPr/>
          <a:lstStyle>
            <a:lvl1pPr marL="0" indent="0">
              <a:buNone/>
              <a:defRPr/>
            </a:lvl1pPr>
          </a:lstStyle>
          <a:p>
            <a:r>
              <a:rPr lang="de-DE" dirty="0" smtClean="0"/>
              <a:t>Picture</a:t>
            </a:r>
            <a:endParaRPr lang="en-US" dirty="0"/>
          </a:p>
        </p:txBody>
      </p:sp>
      <p:sp>
        <p:nvSpPr>
          <p:cNvPr id="19" name="Text Placeholder 3"/>
          <p:cNvSpPr>
            <a:spLocks noGrp="1"/>
          </p:cNvSpPr>
          <p:nvPr>
            <p:ph type="body" sz="quarter" idx="29" hasCustomPrompt="1"/>
          </p:nvPr>
        </p:nvSpPr>
        <p:spPr bwMode="gray">
          <a:xfrm>
            <a:off x="6084889" y="3363834"/>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0" name="Text Placeholder 3"/>
          <p:cNvSpPr>
            <a:spLocks noGrp="1"/>
          </p:cNvSpPr>
          <p:nvPr>
            <p:ph type="body" sz="quarter" idx="30" hasCustomPrompt="1"/>
          </p:nvPr>
        </p:nvSpPr>
        <p:spPr bwMode="gray">
          <a:xfrm>
            <a:off x="6084888" y="293178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21" name="Text Placeholder 3"/>
          <p:cNvSpPr>
            <a:spLocks noGrp="1"/>
          </p:cNvSpPr>
          <p:nvPr>
            <p:ph type="body" sz="quarter" idx="31" hasCustomPrompt="1"/>
          </p:nvPr>
        </p:nvSpPr>
        <p:spPr bwMode="gray">
          <a:xfrm>
            <a:off x="6084888" y="1779588"/>
            <a:ext cx="2736304" cy="1152197"/>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2" name="Text Placeholder 3"/>
          <p:cNvSpPr>
            <a:spLocks noGrp="1"/>
          </p:cNvSpPr>
          <p:nvPr>
            <p:ph type="body" sz="quarter" idx="32" hasCustomPrompt="1"/>
          </p:nvPr>
        </p:nvSpPr>
        <p:spPr bwMode="gray">
          <a:xfrm>
            <a:off x="6084888" y="3579857"/>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3" name="Text Placeholder 3"/>
          <p:cNvSpPr>
            <a:spLocks noGrp="1"/>
          </p:cNvSpPr>
          <p:nvPr>
            <p:ph type="body" sz="quarter" idx="33" hasCustomPrompt="1"/>
          </p:nvPr>
        </p:nvSpPr>
        <p:spPr bwMode="gray">
          <a:xfrm>
            <a:off x="6084967" y="3795881"/>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Tree>
    <p:extLst>
      <p:ext uri="{BB962C8B-B14F-4D97-AF65-F5344CB8AC3E}">
        <p14:creationId xmlns:p14="http://schemas.microsoft.com/office/powerpoint/2010/main" val="33811704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add text</a:t>
            </a:r>
            <a:endParaRPr lang="en-US" dirty="0"/>
          </a:p>
        </p:txBody>
      </p:sp>
      <p:sp>
        <p:nvSpPr>
          <p:cNvPr id="13" name="Picture Placeholder 4"/>
          <p:cNvSpPr>
            <a:spLocks noGrp="1"/>
          </p:cNvSpPr>
          <p:nvPr>
            <p:ph type="pic" sz="quarter" idx="15" hasCustomPrompt="1"/>
          </p:nvPr>
        </p:nvSpPr>
        <p:spPr bwMode="gray">
          <a:xfrm>
            <a:off x="323528" y="2931749"/>
            <a:ext cx="1296144" cy="1800301"/>
          </a:xfrm>
        </p:spPr>
        <p:txBody>
          <a:bodyPr/>
          <a:lstStyle>
            <a:lvl1pPr marL="0" indent="0">
              <a:buNone/>
              <a:defRPr/>
            </a:lvl1pPr>
          </a:lstStyle>
          <a:p>
            <a:r>
              <a:rPr lang="de-DE" dirty="0" smtClean="0"/>
              <a:t>Picture</a:t>
            </a:r>
            <a:endParaRPr lang="en-US" dirty="0"/>
          </a:p>
        </p:txBody>
      </p:sp>
      <p:sp>
        <p:nvSpPr>
          <p:cNvPr id="14" name="Text Placeholder 3"/>
          <p:cNvSpPr>
            <a:spLocks noGrp="1"/>
          </p:cNvSpPr>
          <p:nvPr>
            <p:ph type="body" sz="quarter" idx="18" hasCustomPrompt="1"/>
          </p:nvPr>
        </p:nvSpPr>
        <p:spPr bwMode="gray">
          <a:xfrm>
            <a:off x="1763689" y="408397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7" name="Text Placeholder 3"/>
          <p:cNvSpPr>
            <a:spLocks noGrp="1"/>
          </p:cNvSpPr>
          <p:nvPr>
            <p:ph type="body" sz="quarter" idx="19" hasCustomPrompt="1"/>
          </p:nvPr>
        </p:nvSpPr>
        <p:spPr bwMode="gray">
          <a:xfrm>
            <a:off x="1763688" y="365193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8" name="Text Placeholder 3"/>
          <p:cNvSpPr>
            <a:spLocks noGrp="1"/>
          </p:cNvSpPr>
          <p:nvPr>
            <p:ph type="body" sz="quarter" idx="20" hasCustomPrompt="1"/>
          </p:nvPr>
        </p:nvSpPr>
        <p:spPr bwMode="gray">
          <a:xfrm>
            <a:off x="1763688" y="2931950"/>
            <a:ext cx="2736304" cy="719980"/>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19" name="Text Placeholder 3"/>
          <p:cNvSpPr>
            <a:spLocks noGrp="1"/>
          </p:cNvSpPr>
          <p:nvPr>
            <p:ph type="body" sz="quarter" idx="26" hasCustomPrompt="1"/>
          </p:nvPr>
        </p:nvSpPr>
        <p:spPr bwMode="gray">
          <a:xfrm>
            <a:off x="1763688" y="430000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6" name="Text Placeholder 3"/>
          <p:cNvSpPr>
            <a:spLocks noGrp="1"/>
          </p:cNvSpPr>
          <p:nvPr>
            <p:ph type="body" sz="quarter" idx="27" hasCustomPrompt="1"/>
          </p:nvPr>
        </p:nvSpPr>
        <p:spPr bwMode="gray">
          <a:xfrm>
            <a:off x="1763767" y="451602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7" name="Picture Placeholder 4"/>
          <p:cNvSpPr>
            <a:spLocks noGrp="1"/>
          </p:cNvSpPr>
          <p:nvPr>
            <p:ph type="pic" sz="quarter" idx="28" hasCustomPrompt="1"/>
          </p:nvPr>
        </p:nvSpPr>
        <p:spPr bwMode="gray">
          <a:xfrm>
            <a:off x="4644728" y="2931749"/>
            <a:ext cx="1296144" cy="1800301"/>
          </a:xfrm>
        </p:spPr>
        <p:txBody>
          <a:bodyPr/>
          <a:lstStyle>
            <a:lvl1pPr marL="0" indent="0">
              <a:buNone/>
              <a:defRPr/>
            </a:lvl1pPr>
          </a:lstStyle>
          <a:p>
            <a:r>
              <a:rPr lang="de-DE" dirty="0" smtClean="0"/>
              <a:t>Picture</a:t>
            </a:r>
            <a:endParaRPr lang="en-US" dirty="0"/>
          </a:p>
        </p:txBody>
      </p:sp>
      <p:sp>
        <p:nvSpPr>
          <p:cNvPr id="28" name="Text Placeholder 3"/>
          <p:cNvSpPr>
            <a:spLocks noGrp="1"/>
          </p:cNvSpPr>
          <p:nvPr>
            <p:ph type="body" sz="quarter" idx="29" hasCustomPrompt="1"/>
          </p:nvPr>
        </p:nvSpPr>
        <p:spPr bwMode="gray">
          <a:xfrm>
            <a:off x="6084889" y="408397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9" name="Text Placeholder 3"/>
          <p:cNvSpPr>
            <a:spLocks noGrp="1"/>
          </p:cNvSpPr>
          <p:nvPr>
            <p:ph type="body" sz="quarter" idx="30" hasCustomPrompt="1"/>
          </p:nvPr>
        </p:nvSpPr>
        <p:spPr bwMode="gray">
          <a:xfrm>
            <a:off x="6084888" y="365193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30" name="Text Placeholder 3"/>
          <p:cNvSpPr>
            <a:spLocks noGrp="1"/>
          </p:cNvSpPr>
          <p:nvPr>
            <p:ph type="body" sz="quarter" idx="31" hasCustomPrompt="1"/>
          </p:nvPr>
        </p:nvSpPr>
        <p:spPr bwMode="gray">
          <a:xfrm>
            <a:off x="6084888" y="2931950"/>
            <a:ext cx="2736304" cy="719980"/>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31" name="Text Placeholder 3"/>
          <p:cNvSpPr>
            <a:spLocks noGrp="1"/>
          </p:cNvSpPr>
          <p:nvPr>
            <p:ph type="body" sz="quarter" idx="32" hasCustomPrompt="1"/>
          </p:nvPr>
        </p:nvSpPr>
        <p:spPr bwMode="gray">
          <a:xfrm>
            <a:off x="6084888" y="430000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32" name="Text Placeholder 3"/>
          <p:cNvSpPr>
            <a:spLocks noGrp="1"/>
          </p:cNvSpPr>
          <p:nvPr>
            <p:ph type="body" sz="quarter" idx="33" hasCustomPrompt="1"/>
          </p:nvPr>
        </p:nvSpPr>
        <p:spPr bwMode="gray">
          <a:xfrm>
            <a:off x="6084967" y="451602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3" name="Picture Placeholder 4"/>
          <p:cNvSpPr>
            <a:spLocks noGrp="1"/>
          </p:cNvSpPr>
          <p:nvPr>
            <p:ph type="pic" sz="quarter" idx="34" hasCustomPrompt="1"/>
          </p:nvPr>
        </p:nvSpPr>
        <p:spPr bwMode="gray">
          <a:xfrm>
            <a:off x="323528" y="987530"/>
            <a:ext cx="1296144" cy="1800301"/>
          </a:xfrm>
        </p:spPr>
        <p:txBody>
          <a:bodyPr/>
          <a:lstStyle>
            <a:lvl1pPr marL="0" indent="0">
              <a:buNone/>
              <a:defRPr/>
            </a:lvl1pPr>
          </a:lstStyle>
          <a:p>
            <a:r>
              <a:rPr lang="de-DE" dirty="0" smtClean="0"/>
              <a:t>Picture</a:t>
            </a:r>
            <a:endParaRPr lang="en-US" dirty="0"/>
          </a:p>
        </p:txBody>
      </p:sp>
      <p:sp>
        <p:nvSpPr>
          <p:cNvPr id="34" name="Text Placeholder 3"/>
          <p:cNvSpPr>
            <a:spLocks noGrp="1"/>
          </p:cNvSpPr>
          <p:nvPr>
            <p:ph type="body" sz="quarter" idx="35" hasCustomPrompt="1"/>
          </p:nvPr>
        </p:nvSpPr>
        <p:spPr bwMode="gray">
          <a:xfrm>
            <a:off x="1763689" y="213955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35" name="Text Placeholder 3"/>
          <p:cNvSpPr>
            <a:spLocks noGrp="1"/>
          </p:cNvSpPr>
          <p:nvPr>
            <p:ph type="body" sz="quarter" idx="36" hasCustomPrompt="1"/>
          </p:nvPr>
        </p:nvSpPr>
        <p:spPr bwMode="gray">
          <a:xfrm>
            <a:off x="1763688" y="170751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36" name="Text Placeholder 3"/>
          <p:cNvSpPr>
            <a:spLocks noGrp="1"/>
          </p:cNvSpPr>
          <p:nvPr>
            <p:ph type="body" sz="quarter" idx="37" hasCustomPrompt="1"/>
          </p:nvPr>
        </p:nvSpPr>
        <p:spPr bwMode="gray">
          <a:xfrm>
            <a:off x="1763688" y="987530"/>
            <a:ext cx="2736304" cy="719980"/>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37" name="Text Placeholder 3"/>
          <p:cNvSpPr>
            <a:spLocks noGrp="1"/>
          </p:cNvSpPr>
          <p:nvPr>
            <p:ph type="body" sz="quarter" idx="38" hasCustomPrompt="1"/>
          </p:nvPr>
        </p:nvSpPr>
        <p:spPr bwMode="gray">
          <a:xfrm>
            <a:off x="1763688" y="235558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38" name="Text Placeholder 3"/>
          <p:cNvSpPr>
            <a:spLocks noGrp="1"/>
          </p:cNvSpPr>
          <p:nvPr>
            <p:ph type="body" sz="quarter" idx="39" hasCustomPrompt="1"/>
          </p:nvPr>
        </p:nvSpPr>
        <p:spPr bwMode="gray">
          <a:xfrm>
            <a:off x="1763767" y="257160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9" name="Picture Placeholder 4"/>
          <p:cNvSpPr>
            <a:spLocks noGrp="1"/>
          </p:cNvSpPr>
          <p:nvPr>
            <p:ph type="pic" sz="quarter" idx="40" hasCustomPrompt="1"/>
          </p:nvPr>
        </p:nvSpPr>
        <p:spPr bwMode="gray">
          <a:xfrm>
            <a:off x="4644728" y="987530"/>
            <a:ext cx="1296144" cy="1800301"/>
          </a:xfrm>
        </p:spPr>
        <p:txBody>
          <a:bodyPr/>
          <a:lstStyle>
            <a:lvl1pPr marL="0" indent="0">
              <a:buNone/>
              <a:defRPr/>
            </a:lvl1pPr>
          </a:lstStyle>
          <a:p>
            <a:r>
              <a:rPr lang="de-DE" dirty="0" smtClean="0"/>
              <a:t>Picture</a:t>
            </a:r>
            <a:endParaRPr lang="en-US" dirty="0"/>
          </a:p>
        </p:txBody>
      </p:sp>
      <p:sp>
        <p:nvSpPr>
          <p:cNvPr id="40" name="Text Placeholder 3"/>
          <p:cNvSpPr>
            <a:spLocks noGrp="1"/>
          </p:cNvSpPr>
          <p:nvPr>
            <p:ph type="body" sz="quarter" idx="41" hasCustomPrompt="1"/>
          </p:nvPr>
        </p:nvSpPr>
        <p:spPr bwMode="gray">
          <a:xfrm>
            <a:off x="6084889" y="213955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41" name="Text Placeholder 3"/>
          <p:cNvSpPr>
            <a:spLocks noGrp="1"/>
          </p:cNvSpPr>
          <p:nvPr>
            <p:ph type="body" sz="quarter" idx="42" hasCustomPrompt="1"/>
          </p:nvPr>
        </p:nvSpPr>
        <p:spPr bwMode="gray">
          <a:xfrm>
            <a:off x="6084888" y="170751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42" name="Text Placeholder 3"/>
          <p:cNvSpPr>
            <a:spLocks noGrp="1"/>
          </p:cNvSpPr>
          <p:nvPr>
            <p:ph type="body" sz="quarter" idx="43" hasCustomPrompt="1"/>
          </p:nvPr>
        </p:nvSpPr>
        <p:spPr bwMode="gray">
          <a:xfrm>
            <a:off x="6084888" y="987530"/>
            <a:ext cx="2736304" cy="719980"/>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43" name="Text Placeholder 3"/>
          <p:cNvSpPr>
            <a:spLocks noGrp="1"/>
          </p:cNvSpPr>
          <p:nvPr>
            <p:ph type="body" sz="quarter" idx="44" hasCustomPrompt="1"/>
          </p:nvPr>
        </p:nvSpPr>
        <p:spPr bwMode="gray">
          <a:xfrm>
            <a:off x="6084888" y="235558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44" name="Text Placeholder 3"/>
          <p:cNvSpPr>
            <a:spLocks noGrp="1"/>
          </p:cNvSpPr>
          <p:nvPr>
            <p:ph type="body" sz="quarter" idx="45" hasCustomPrompt="1"/>
          </p:nvPr>
        </p:nvSpPr>
        <p:spPr bwMode="gray">
          <a:xfrm>
            <a:off x="6084967" y="257160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Tree>
    <p:extLst>
      <p:ext uri="{BB962C8B-B14F-4D97-AF65-F5344CB8AC3E}">
        <p14:creationId xmlns:p14="http://schemas.microsoft.com/office/powerpoint/2010/main" val="35465401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5143500"/>
          </a:xfrm>
          <a:prstGeom prst="rect">
            <a:avLst/>
          </a:prstGeom>
          <a:noFill/>
          <a:ln>
            <a:noFill/>
          </a:ln>
        </p:spPr>
      </p:pic>
      <p:sp>
        <p:nvSpPr>
          <p:cNvPr id="3" name="Title 2"/>
          <p:cNvSpPr>
            <a:spLocks noGrp="1"/>
          </p:cNvSpPr>
          <p:nvPr>
            <p:ph type="title" hasCustomPrompt="1"/>
          </p:nvPr>
        </p:nvSpPr>
        <p:spPr bwMode="gray">
          <a:xfrm>
            <a:off x="323410" y="987425"/>
            <a:ext cx="8497180" cy="1944688"/>
          </a:xfrm>
        </p:spPr>
        <p:txBody>
          <a:bodyPr anchor="b"/>
          <a:lstStyle>
            <a:lvl1pPr>
              <a:defRPr sz="3800" cap="all" baseline="0">
                <a:solidFill>
                  <a:schemeClr val="bg1"/>
                </a:solidFill>
                <a:latin typeface="Arial" pitchFamily="34" charset="0"/>
              </a:defRPr>
            </a:lvl1pPr>
          </a:lstStyle>
          <a:p>
            <a:r>
              <a:rPr lang="en-US" dirty="0" smtClean="0"/>
              <a:t>Click to add text</a:t>
            </a:r>
            <a:endParaRPr lang="en-US" dirty="0"/>
          </a:p>
        </p:txBody>
      </p:sp>
      <p:sp>
        <p:nvSpPr>
          <p:cNvPr id="8" name="Text Placeholder 5"/>
          <p:cNvSpPr>
            <a:spLocks noGrp="1"/>
          </p:cNvSpPr>
          <p:nvPr>
            <p:ph type="body" sz="quarter" idx="10" hasCustomPrompt="1"/>
          </p:nvPr>
        </p:nvSpPr>
        <p:spPr bwMode="gray">
          <a:xfrm>
            <a:off x="323528" y="4732056"/>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smtClean="0"/>
              <a:t>Click to add text</a:t>
            </a:r>
          </a:p>
        </p:txBody>
      </p:sp>
      <p:sp>
        <p:nvSpPr>
          <p:cNvPr id="9" name="Text Placeholder 5"/>
          <p:cNvSpPr>
            <a:spLocks noGrp="1"/>
          </p:cNvSpPr>
          <p:nvPr>
            <p:ph type="body" sz="quarter" idx="11" hasCustomPrompt="1"/>
          </p:nvPr>
        </p:nvSpPr>
        <p:spPr bwMode="gray">
          <a:xfrm>
            <a:off x="323528" y="4516032"/>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smtClean="0"/>
              <a:t>Click to add text</a:t>
            </a:r>
          </a:p>
        </p:txBody>
      </p:sp>
    </p:spTree>
    <p:extLst>
      <p:ext uri="{BB962C8B-B14F-4D97-AF65-F5344CB8AC3E}">
        <p14:creationId xmlns:p14="http://schemas.microsoft.com/office/powerpoint/2010/main" val="3688797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bwMode="gray">
          <a:xfrm>
            <a:off x="323850" y="987424"/>
            <a:ext cx="8496300" cy="3960813"/>
          </a:xfrm>
        </p:spPr>
        <p:txBody>
          <a:bodyPr/>
          <a:lstStyle/>
          <a:p>
            <a:r>
              <a:rPr lang="ru-RU" dirty="0" smtClean="0"/>
              <a:t>Вставка рисунка</a:t>
            </a:r>
            <a:endParaRPr lang="en-US" dirty="0"/>
          </a:p>
        </p:txBody>
      </p:sp>
      <p:sp>
        <p:nvSpPr>
          <p:cNvPr id="2" name="Title 1"/>
          <p:cNvSpPr>
            <a:spLocks noGrp="1"/>
          </p:cNvSpPr>
          <p:nvPr>
            <p:ph type="ctrTitle"/>
          </p:nvPr>
        </p:nvSpPr>
        <p:spPr bwMode="gray">
          <a:xfrm>
            <a:off x="467430" y="1779588"/>
            <a:ext cx="8209140" cy="1008193"/>
          </a:xfrm>
        </p:spPr>
        <p:txBody>
          <a:bodyPr anchor="b"/>
          <a:lstStyle>
            <a:lvl1pPr>
              <a:defRPr sz="4000" cap="all" baseline="0">
                <a:solidFill>
                  <a:schemeClr val="bg1"/>
                </a:solidFill>
              </a:defRPr>
            </a:lvl1pPr>
          </a:lstStyle>
          <a:p>
            <a:r>
              <a:rPr lang="ru-RU" smtClean="0"/>
              <a:t>Образец заголовка</a:t>
            </a:r>
            <a:endParaRPr lang="en-US" dirty="0"/>
          </a:p>
        </p:txBody>
      </p:sp>
      <p:sp>
        <p:nvSpPr>
          <p:cNvPr id="3" name="Subtitle 2"/>
          <p:cNvSpPr>
            <a:spLocks noGrp="1"/>
          </p:cNvSpPr>
          <p:nvPr>
            <p:ph type="subTitle" idx="1"/>
          </p:nvPr>
        </p:nvSpPr>
        <p:spPr bwMode="gray">
          <a:xfrm>
            <a:off x="466871" y="2859790"/>
            <a:ext cx="8209684" cy="1152160"/>
          </a:xfrm>
        </p:spPr>
        <p:txBody>
          <a:bodyPr/>
          <a:lstStyle>
            <a:lvl1pPr marL="0" indent="0" algn="l">
              <a:spcAft>
                <a:spcPts val="0"/>
              </a:spcAft>
              <a:buNone/>
              <a:defRPr sz="200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r>
              <a:rPr lang="ru-RU" smtClean="0"/>
              <a:t>Образец подзаголовка</a:t>
            </a:r>
            <a:endParaRPr lang="en-US" dirty="0" smtClean="0"/>
          </a:p>
        </p:txBody>
      </p:sp>
      <p:sp>
        <p:nvSpPr>
          <p:cNvPr id="7" name="Rechteck 6"/>
          <p:cNvSpPr/>
          <p:nvPr userDrawn="1"/>
        </p:nvSpPr>
        <p:spPr bwMode="gray">
          <a:xfrm>
            <a:off x="0" y="4948238"/>
            <a:ext cx="9144000" cy="2158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467431" y="4642135"/>
            <a:ext cx="8209140" cy="161925"/>
          </a:xfrm>
        </p:spPr>
        <p:txBody>
          <a:bodyPr tIns="0" anchor="b" anchorCtr="0"/>
          <a:lstStyle>
            <a:lvl1pPr marL="0" indent="0">
              <a:lnSpc>
                <a:spcPct val="100000"/>
              </a:lnSpc>
              <a:spcBef>
                <a:spcPts val="0"/>
              </a:spcBef>
              <a:spcAft>
                <a:spcPts val="0"/>
              </a:spcAft>
              <a:buFontTx/>
              <a:buNone/>
              <a:defRPr sz="1200">
                <a:solidFill>
                  <a:schemeClr val="bg1"/>
                </a:solidFill>
              </a:defRPr>
            </a:lvl1pPr>
            <a:lvl2pPr marL="0" indent="0">
              <a:lnSpc>
                <a:spcPct val="100000"/>
              </a:lnSpc>
              <a:spcBef>
                <a:spcPts val="0"/>
              </a:spcBef>
              <a:spcAft>
                <a:spcPts val="0"/>
              </a:spcAft>
              <a:buFontTx/>
              <a:buNone/>
              <a:defRPr sz="1200">
                <a:solidFill>
                  <a:schemeClr val="bg2"/>
                </a:solidFill>
              </a:defRPr>
            </a:lvl2pPr>
            <a:lvl3pPr marL="0" indent="0">
              <a:lnSpc>
                <a:spcPct val="100000"/>
              </a:lnSpc>
              <a:spcBef>
                <a:spcPts val="0"/>
              </a:spcBef>
              <a:spcAft>
                <a:spcPts val="0"/>
              </a:spcAft>
              <a:buFontTx/>
              <a:buNone/>
              <a:defRPr sz="1200">
                <a:solidFill>
                  <a:schemeClr val="bg2"/>
                </a:solidFill>
              </a:defRPr>
            </a:lvl3pPr>
            <a:lvl4pPr marL="0" indent="0">
              <a:lnSpc>
                <a:spcPct val="100000"/>
              </a:lnSpc>
              <a:spcBef>
                <a:spcPts val="0"/>
              </a:spcBef>
              <a:spcAft>
                <a:spcPts val="0"/>
              </a:spcAft>
              <a:buFontTx/>
              <a:buNone/>
              <a:defRPr sz="1200">
                <a:solidFill>
                  <a:schemeClr val="bg2"/>
                </a:solidFill>
              </a:defRPr>
            </a:lvl4pPr>
            <a:lvl5pPr marL="0" indent="0">
              <a:lnSpc>
                <a:spcPct val="100000"/>
              </a:lnSpc>
              <a:spcBef>
                <a:spcPts val="0"/>
              </a:spcBef>
              <a:spcAft>
                <a:spcPts val="0"/>
              </a:spcAft>
              <a:buFontTx/>
              <a:buNone/>
              <a:defRPr sz="1200">
                <a:solidFill>
                  <a:schemeClr val="bg2"/>
                </a:solidFill>
              </a:defRPr>
            </a:lvl5pPr>
            <a:lvl6pPr marL="0" indent="0">
              <a:lnSpc>
                <a:spcPct val="100000"/>
              </a:lnSpc>
              <a:spcBef>
                <a:spcPts val="0"/>
              </a:spcBef>
              <a:spcAft>
                <a:spcPts val="0"/>
              </a:spcAft>
              <a:buFontTx/>
              <a:buNone/>
              <a:defRPr sz="1200">
                <a:solidFill>
                  <a:schemeClr val="bg2"/>
                </a:solidFill>
              </a:defRPr>
            </a:lvl6pPr>
            <a:lvl7pPr marL="0" indent="0">
              <a:lnSpc>
                <a:spcPct val="100000"/>
              </a:lnSpc>
              <a:spcBef>
                <a:spcPts val="0"/>
              </a:spcBef>
              <a:spcAft>
                <a:spcPts val="0"/>
              </a:spcAft>
              <a:buFontTx/>
              <a:buNone/>
              <a:defRPr sz="1200">
                <a:solidFill>
                  <a:schemeClr val="bg2"/>
                </a:solidFill>
              </a:defRPr>
            </a:lvl7pPr>
            <a:lvl8pPr marL="0" indent="0">
              <a:lnSpc>
                <a:spcPct val="100000"/>
              </a:lnSpc>
              <a:spcBef>
                <a:spcPts val="0"/>
              </a:spcBef>
              <a:spcAft>
                <a:spcPts val="0"/>
              </a:spcAft>
              <a:buFontTx/>
              <a:buNone/>
              <a:defRPr sz="1200">
                <a:solidFill>
                  <a:schemeClr val="bg2"/>
                </a:solidFill>
              </a:defRPr>
            </a:lvl8pPr>
            <a:lvl9pPr marL="0" indent="0">
              <a:lnSpc>
                <a:spcPct val="100000"/>
              </a:lnSpc>
              <a:spcBef>
                <a:spcPts val="0"/>
              </a:spcBef>
              <a:spcAft>
                <a:spcPts val="0"/>
              </a:spcAft>
              <a:buFontTx/>
              <a:buNone/>
              <a:defRPr sz="1200">
                <a:solidFill>
                  <a:schemeClr val="bg2"/>
                </a:solidFill>
              </a:defRPr>
            </a:lvl9pPr>
          </a:lstStyle>
          <a:p>
            <a:pPr lvl="0"/>
            <a:r>
              <a:rPr lang="en-US" dirty="0" smtClean="0"/>
              <a:t>Click to add text</a:t>
            </a:r>
          </a:p>
        </p:txBody>
      </p:sp>
    </p:spTree>
    <p:extLst>
      <p:ext uri="{BB962C8B-B14F-4D97-AF65-F5344CB8AC3E}">
        <p14:creationId xmlns:p14="http://schemas.microsoft.com/office/powerpoint/2010/main" val="40925820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add text</a:t>
            </a:r>
            <a:endParaRPr lang="en-US" dirty="0"/>
          </a:p>
        </p:txBody>
      </p:sp>
      <p:sp>
        <p:nvSpPr>
          <p:cNvPr id="3" name="Content Placeholder 2"/>
          <p:cNvSpPr>
            <a:spLocks noGrp="1"/>
          </p:cNvSpPr>
          <p:nvPr>
            <p:ph idx="1" hasCustomPrompt="1"/>
          </p:nvPr>
        </p:nvSpPr>
        <p:spPr bwMode="gray"/>
        <p:txBody>
          <a:bodyPr/>
          <a:lstStyle>
            <a:lvl1pPr marL="360000" indent="-360000">
              <a:spcBef>
                <a:spcPts val="1200"/>
              </a:spcBef>
              <a:spcAft>
                <a:spcPts val="0"/>
              </a:spcAft>
              <a:buClr>
                <a:schemeClr val="tx2"/>
              </a:buClr>
              <a:buFont typeface="+mj-lt"/>
              <a:buAutoNum type="arabicPeriod"/>
              <a:defRPr sz="1800"/>
            </a:lvl1pPr>
            <a:lvl2pPr marL="358775" indent="0">
              <a:spcAft>
                <a:spcPts val="400"/>
              </a:spcAft>
              <a:buClr>
                <a:schemeClr val="bg2"/>
              </a:buClr>
              <a:buFont typeface="+mj-lt"/>
              <a:buNone/>
              <a:defRPr sz="1800">
                <a:solidFill>
                  <a:schemeClr val="tx1"/>
                </a:solidFill>
              </a:defRPr>
            </a:lvl2pPr>
            <a:lvl3pPr marL="360000" indent="0">
              <a:spcAft>
                <a:spcPts val="1200"/>
              </a:spcAft>
              <a:buFontTx/>
              <a:buNone/>
              <a:defRPr sz="1800">
                <a:solidFill>
                  <a:schemeClr val="bg2"/>
                </a:solidFill>
              </a:defRPr>
            </a:lvl3pPr>
            <a:lvl4pPr marL="360000" indent="0">
              <a:spcAft>
                <a:spcPts val="1200"/>
              </a:spcAft>
              <a:buFontTx/>
              <a:buNone/>
              <a:defRPr sz="1800">
                <a:solidFill>
                  <a:schemeClr val="bg2"/>
                </a:solidFill>
              </a:defRPr>
            </a:lvl4pPr>
            <a:lvl5pPr marL="360000" indent="0">
              <a:spcAft>
                <a:spcPts val="1200"/>
              </a:spcAft>
              <a:buFontTx/>
              <a:buNone/>
              <a:defRPr sz="1800">
                <a:solidFill>
                  <a:schemeClr val="bg2"/>
                </a:solidFill>
              </a:defRPr>
            </a:lvl5pPr>
            <a:lvl6pPr marL="360000" indent="0">
              <a:spcAft>
                <a:spcPts val="1200"/>
              </a:spcAft>
              <a:buFontTx/>
              <a:buNone/>
              <a:defRPr sz="1800">
                <a:solidFill>
                  <a:schemeClr val="bg2"/>
                </a:solidFill>
              </a:defRPr>
            </a:lvl6pPr>
            <a:lvl7pPr marL="360000" indent="0">
              <a:spcAft>
                <a:spcPts val="1200"/>
              </a:spcAft>
              <a:buFontTx/>
              <a:buNone/>
              <a:defRPr sz="1800">
                <a:solidFill>
                  <a:schemeClr val="bg2"/>
                </a:solidFill>
              </a:defRPr>
            </a:lvl7pPr>
            <a:lvl8pPr marL="360000" indent="0">
              <a:spcAft>
                <a:spcPts val="1200"/>
              </a:spcAft>
              <a:buFontTx/>
              <a:buNone/>
              <a:defRPr sz="1800">
                <a:solidFill>
                  <a:schemeClr val="bg2"/>
                </a:solidFill>
              </a:defRPr>
            </a:lvl8pPr>
            <a:lvl9pPr marL="360000" indent="0">
              <a:spcAft>
                <a:spcPts val="1200"/>
              </a:spcAft>
              <a:buFontTx/>
              <a:buNone/>
              <a:defRPr sz="1800">
                <a:solidFill>
                  <a:schemeClr val="bg2"/>
                </a:solidFill>
              </a:defRPr>
            </a:lvl9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32672523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for presentatio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1779640"/>
            <a:ext cx="9144000" cy="1584220"/>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smtClean="0"/>
              <a:t>Click to add text</a:t>
            </a:r>
          </a:p>
        </p:txBody>
      </p:sp>
      <p:grpSp>
        <p:nvGrpSpPr>
          <p:cNvPr id="96" name="Gruppieren 95"/>
          <p:cNvGrpSpPr/>
          <p:nvPr userDrawn="1"/>
        </p:nvGrpSpPr>
        <p:grpSpPr bwMode="gray">
          <a:xfrm>
            <a:off x="323850" y="-315520"/>
            <a:ext cx="8496740" cy="216030"/>
            <a:chOff x="323850" y="-531550"/>
            <a:chExt cx="8496740" cy="432060"/>
          </a:xfrm>
        </p:grpSpPr>
        <p:cxnSp>
          <p:nvCxnSpPr>
            <p:cNvPr id="97" name="Gerade Verbindung 9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 Verbindung 10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uppieren 108"/>
          <p:cNvGrpSpPr/>
          <p:nvPr userDrawn="1"/>
        </p:nvGrpSpPr>
        <p:grpSpPr bwMode="gray">
          <a:xfrm>
            <a:off x="323850" y="5236120"/>
            <a:ext cx="8496740" cy="216030"/>
            <a:chOff x="323850" y="-531550"/>
            <a:chExt cx="8496740" cy="432060"/>
          </a:xfrm>
        </p:grpSpPr>
        <p:cxnSp>
          <p:nvCxnSpPr>
            <p:cNvPr id="110" name="Gerade Verbindung 10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Gerade Verbindung 114"/>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Gerade Verbindung 115"/>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Gerade Verbindung 117"/>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Gerade Verbindung 119"/>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Gerade Verbindung 12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Gruppieren 121"/>
          <p:cNvGrpSpPr/>
          <p:nvPr userDrawn="1"/>
        </p:nvGrpSpPr>
        <p:grpSpPr bwMode="gray">
          <a:xfrm>
            <a:off x="9252650" y="771500"/>
            <a:ext cx="216030" cy="4176580"/>
            <a:chOff x="9252650" y="771500"/>
            <a:chExt cx="216030" cy="4176580"/>
          </a:xfrm>
        </p:grpSpPr>
        <p:cxnSp>
          <p:nvCxnSpPr>
            <p:cNvPr id="123" name="Gerade Verbindung 122"/>
            <p:cNvCxnSpPr/>
            <p:nvPr userDrawn="1"/>
          </p:nvCxnSpPr>
          <p:spPr bwMode="gray">
            <a:xfrm>
              <a:off x="9252650" y="9875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Gerade Verbindung 123"/>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Gerade Verbindung 124"/>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Gerade Verbindung 125"/>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Gerade Verbindung 126"/>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Gerade Verbindung 127"/>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Gerade Verbindung 128"/>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Gerade Verbindung 129"/>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Gerade Verbindung 130"/>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Gerade Verbindung 131"/>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Gerade Verbindung 132"/>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Gerade Verbindung 133"/>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Gerade Verbindung 134"/>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168144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de-DE" sz="1600" dirty="0" smtClean="0">
              <a:solidFill>
                <a:schemeClr val="tx1"/>
              </a:solidFill>
              <a:latin typeface="Arial" pitchFamily="34" charset="0"/>
            </a:endParaRPr>
          </a:p>
        </p:txBody>
      </p:sp>
    </p:spTree>
    <p:extLst>
      <p:ext uri="{BB962C8B-B14F-4D97-AF65-F5344CB8AC3E}">
        <p14:creationId xmlns:p14="http://schemas.microsoft.com/office/powerpoint/2010/main" val="32988860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1995670"/>
            <a:ext cx="9144000" cy="1152160"/>
          </a:xfr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tx1"/>
                </a:solidFill>
                <a:latin typeface="Arial" pitchFamily="34" charset="0"/>
                <a:ea typeface="+mn-ea"/>
                <a:cs typeface="+mn-cs"/>
              </a:defRPr>
            </a:lvl1pPr>
          </a:lstStyle>
          <a:p>
            <a:pPr lvl="0"/>
            <a:r>
              <a:rPr lang="en-US" dirty="0" smtClean="0"/>
              <a:t>Click to add text</a:t>
            </a:r>
          </a:p>
        </p:txBody>
      </p:sp>
      <p:sp>
        <p:nvSpPr>
          <p:cNvPr id="59" name="Rechteck 58"/>
          <p:cNvSpPr/>
          <p:nvPr userDrawn="1"/>
        </p:nvSpPr>
        <p:spPr bwMode="gray">
          <a:xfrm>
            <a:off x="0" y="1977684"/>
            <a:ext cx="9144000" cy="54006"/>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smtClean="0">
              <a:solidFill>
                <a:schemeClr val="tx1"/>
              </a:solidFill>
              <a:latin typeface="Arial" pitchFamily="34" charset="0"/>
            </a:endParaRPr>
          </a:p>
        </p:txBody>
      </p:sp>
      <p:sp>
        <p:nvSpPr>
          <p:cNvPr id="60" name="Rechteck 59"/>
          <p:cNvSpPr/>
          <p:nvPr userDrawn="1"/>
        </p:nvSpPr>
        <p:spPr bwMode="gray">
          <a:xfrm>
            <a:off x="0" y="3111810"/>
            <a:ext cx="9144000" cy="54006"/>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smtClean="0">
              <a:solidFill>
                <a:schemeClr val="tx1"/>
              </a:solidFill>
              <a:latin typeface="Arial" pitchFamily="34" charset="0"/>
            </a:endParaRPr>
          </a:p>
        </p:txBody>
      </p:sp>
      <p:sp>
        <p:nvSpPr>
          <p:cNvPr id="3" name="Rechteck 2"/>
          <p:cNvSpPr/>
          <p:nvPr userDrawn="1"/>
        </p:nvSpPr>
        <p:spPr bwMode="gray">
          <a:xfrm>
            <a:off x="0" y="0"/>
            <a:ext cx="9144000" cy="177958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de-DE" sz="1600" dirty="0" smtClean="0">
              <a:solidFill>
                <a:schemeClr val="tx1"/>
              </a:solidFill>
              <a:latin typeface="Arial" pitchFamily="34" charset="0"/>
            </a:endParaRPr>
          </a:p>
        </p:txBody>
      </p:sp>
    </p:spTree>
    <p:extLst>
      <p:ext uri="{BB962C8B-B14F-4D97-AF65-F5344CB8AC3E}">
        <p14:creationId xmlns:p14="http://schemas.microsoft.com/office/powerpoint/2010/main" val="41381744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add text</a:t>
            </a:r>
            <a:endParaRPr lang="en-US" dirty="0"/>
          </a:p>
        </p:txBody>
      </p:sp>
      <p:sp>
        <p:nvSpPr>
          <p:cNvPr id="5" name="Textplatzhalter 6"/>
          <p:cNvSpPr>
            <a:spLocks noGrp="1"/>
          </p:cNvSpPr>
          <p:nvPr>
            <p:ph type="body" sz="quarter" idx="12" hasCustomPrompt="1"/>
          </p:nvPr>
        </p:nvSpPr>
        <p:spPr bwMode="gray">
          <a:xfrm>
            <a:off x="323850" y="4803775"/>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Tree>
    <p:extLst>
      <p:ext uri="{BB962C8B-B14F-4D97-AF65-F5344CB8AC3E}">
        <p14:creationId xmlns:p14="http://schemas.microsoft.com/office/powerpoint/2010/main" val="29918920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add text</a:t>
            </a:r>
            <a:endParaRPr lang="en-US" dirty="0"/>
          </a:p>
        </p:txBody>
      </p:sp>
      <p:sp>
        <p:nvSpPr>
          <p:cNvPr id="3" name="Content Placeholder 2"/>
          <p:cNvSpPr>
            <a:spLocks noGrp="1"/>
          </p:cNvSpPr>
          <p:nvPr>
            <p:ph idx="1" hasCustomPrompt="1"/>
          </p:nvPr>
        </p:nvSpPr>
        <p:spPr bwMode="gray"/>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7pPr>
            <a:lvl8pPr>
              <a:defRPr sz="1600"/>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9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sp>
        <p:nvSpPr>
          <p:cNvPr id="5" name="Textplatzhalter 6"/>
          <p:cNvSpPr>
            <a:spLocks noGrp="1"/>
          </p:cNvSpPr>
          <p:nvPr>
            <p:ph type="body" sz="quarter" idx="12" hasCustomPrompt="1"/>
          </p:nvPr>
        </p:nvSpPr>
        <p:spPr bwMode="gray">
          <a:xfrm>
            <a:off x="323850" y="4804060"/>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Tree>
    <p:extLst>
      <p:ext uri="{BB962C8B-B14F-4D97-AF65-F5344CB8AC3E}">
        <p14:creationId xmlns:p14="http://schemas.microsoft.com/office/powerpoint/2010/main" val="391731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add text</a:t>
            </a:r>
            <a:endParaRPr lang="en-US" dirty="0"/>
          </a:p>
        </p:txBody>
      </p:sp>
      <p:sp>
        <p:nvSpPr>
          <p:cNvPr id="6" name="Textplatzhalter 6"/>
          <p:cNvSpPr>
            <a:spLocks noGrp="1"/>
          </p:cNvSpPr>
          <p:nvPr>
            <p:ph type="body" sz="quarter" idx="12" hasCustomPrompt="1"/>
          </p:nvPr>
        </p:nvSpPr>
        <p:spPr bwMode="gray">
          <a:xfrm>
            <a:off x="323850" y="4804060"/>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8" name="Content Placeholder 2"/>
          <p:cNvSpPr>
            <a:spLocks noGrp="1"/>
          </p:cNvSpPr>
          <p:nvPr>
            <p:ph idx="1" hasCustomPrompt="1"/>
          </p:nvPr>
        </p:nvSpPr>
        <p:spPr bwMode="gray">
          <a:xfrm>
            <a:off x="323850" y="915520"/>
            <a:ext cx="4176713" cy="3816817"/>
          </a:xfrm>
        </p:spPr>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7pPr>
            <a:lvl8pPr>
              <a:defRPr sz="1600"/>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9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sp>
        <p:nvSpPr>
          <p:cNvPr id="11" name="Content Placeholder 2"/>
          <p:cNvSpPr>
            <a:spLocks noGrp="1"/>
          </p:cNvSpPr>
          <p:nvPr>
            <p:ph idx="13" hasCustomPrompt="1"/>
          </p:nvPr>
        </p:nvSpPr>
        <p:spPr bwMode="gray">
          <a:xfrm>
            <a:off x="4644010" y="915520"/>
            <a:ext cx="4176713" cy="3816817"/>
          </a:xfrm>
        </p:spPr>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7pPr>
            <a:lvl8pPr>
              <a:defRPr sz="1600"/>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9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spTree>
    <p:extLst>
      <p:ext uri="{BB962C8B-B14F-4D97-AF65-F5344CB8AC3E}">
        <p14:creationId xmlns:p14="http://schemas.microsoft.com/office/powerpoint/2010/main" val="22504401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add text</a:t>
            </a:r>
            <a:endParaRPr lang="en-US" dirty="0"/>
          </a:p>
        </p:txBody>
      </p:sp>
      <p:sp>
        <p:nvSpPr>
          <p:cNvPr id="10" name="Textplatzhalter 6"/>
          <p:cNvSpPr>
            <a:spLocks noGrp="1"/>
          </p:cNvSpPr>
          <p:nvPr>
            <p:ph type="body" sz="quarter" idx="12" hasCustomPrompt="1"/>
          </p:nvPr>
        </p:nvSpPr>
        <p:spPr bwMode="gray">
          <a:xfrm>
            <a:off x="323850" y="4804060"/>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12" name="Content Placeholder 2"/>
          <p:cNvSpPr>
            <a:spLocks noGrp="1"/>
          </p:cNvSpPr>
          <p:nvPr>
            <p:ph idx="1" hasCustomPrompt="1"/>
          </p:nvPr>
        </p:nvSpPr>
        <p:spPr bwMode="gray">
          <a:xfrm>
            <a:off x="323850" y="915520"/>
            <a:ext cx="2735263" cy="3816817"/>
          </a:xfrm>
        </p:spPr>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7pPr>
            <a:lvl8pPr>
              <a:defRPr sz="1600"/>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9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sp>
        <p:nvSpPr>
          <p:cNvPr id="13" name="Content Placeholder 2"/>
          <p:cNvSpPr>
            <a:spLocks noGrp="1"/>
          </p:cNvSpPr>
          <p:nvPr>
            <p:ph idx="13" hasCustomPrompt="1"/>
          </p:nvPr>
        </p:nvSpPr>
        <p:spPr bwMode="gray">
          <a:xfrm>
            <a:off x="3203810" y="915520"/>
            <a:ext cx="2735263" cy="3816817"/>
          </a:xfrm>
        </p:spPr>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7pPr>
            <a:lvl8pPr>
              <a:defRPr sz="1600"/>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9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sp>
        <p:nvSpPr>
          <p:cNvPr id="14" name="Content Placeholder 2"/>
          <p:cNvSpPr>
            <a:spLocks noGrp="1"/>
          </p:cNvSpPr>
          <p:nvPr>
            <p:ph idx="14" hasCustomPrompt="1"/>
          </p:nvPr>
        </p:nvSpPr>
        <p:spPr bwMode="gray">
          <a:xfrm>
            <a:off x="6084210" y="915520"/>
            <a:ext cx="2735263" cy="3816817"/>
          </a:xfrm>
        </p:spPr>
        <p:txBody>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7pPr>
            <a:lvl8pPr>
              <a:defRPr sz="1600"/>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a:lvl9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spTree>
    <p:extLst>
      <p:ext uri="{BB962C8B-B14F-4D97-AF65-F5344CB8AC3E}">
        <p14:creationId xmlns:p14="http://schemas.microsoft.com/office/powerpoint/2010/main" val="5732162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1" y="195419"/>
            <a:ext cx="6408449" cy="576105"/>
          </a:xfrm>
          <a:prstGeom prst="rect">
            <a:avLst/>
          </a:prstGeom>
        </p:spPr>
        <p:txBody>
          <a:bodyPr vert="horz" lIns="0" tIns="0" rIns="0" bIns="0" rtlCol="0" anchor="b" anchorCtr="0">
            <a:noAutofit/>
          </a:bodyPr>
          <a:lstStyle/>
          <a:p>
            <a:r>
              <a:rPr lang="en-US" noProof="0" dirty="0" smtClean="0"/>
              <a:t>Click to add text</a:t>
            </a:r>
            <a:endParaRPr lang="en-US" noProof="0" dirty="0"/>
          </a:p>
        </p:txBody>
      </p:sp>
      <p:sp>
        <p:nvSpPr>
          <p:cNvPr id="3" name="Text Placeholder 2"/>
          <p:cNvSpPr>
            <a:spLocks noGrp="1"/>
          </p:cNvSpPr>
          <p:nvPr>
            <p:ph type="body" idx="1"/>
            <p:custDataLst>
              <p:tags r:id="rId17"/>
            </p:custDataLst>
          </p:nvPr>
        </p:nvSpPr>
        <p:spPr bwMode="gray">
          <a:xfrm>
            <a:off x="323850" y="915520"/>
            <a:ext cx="8496300" cy="3816817"/>
          </a:xfrm>
          <a:prstGeom prst="rect">
            <a:avLst/>
          </a:prstGeom>
        </p:spPr>
        <p:txBody>
          <a:bodyPr vert="horz" lIns="0" tIns="18000" rIns="0" bIns="0" rtlCol="0" anchor="t" anchorCtr="0">
            <a:no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grpSp>
        <p:nvGrpSpPr>
          <p:cNvPr id="15" name="Gruppieren 14"/>
          <p:cNvGrpSpPr/>
          <p:nvPr/>
        </p:nvGrpSpPr>
        <p:grpSpPr bwMode="gray">
          <a:xfrm>
            <a:off x="323850" y="-315520"/>
            <a:ext cx="8496740" cy="216030"/>
            <a:chOff x="323850" y="-531550"/>
            <a:chExt cx="8496740" cy="432060"/>
          </a:xfrm>
        </p:grpSpPr>
        <p:cxnSp>
          <p:nvCxnSpPr>
            <p:cNvPr id="16" name="Gerade Verbindung 1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uppieren 27"/>
          <p:cNvGrpSpPr/>
          <p:nvPr/>
        </p:nvGrpSpPr>
        <p:grpSpPr bwMode="gray">
          <a:xfrm>
            <a:off x="323850" y="5236120"/>
            <a:ext cx="8496740" cy="216030"/>
            <a:chOff x="323850" y="-531550"/>
            <a:chExt cx="8496740" cy="432060"/>
          </a:xfrm>
        </p:grpSpPr>
        <p:cxnSp>
          <p:nvCxnSpPr>
            <p:cNvPr id="29" name="Gerade Verbindung 2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9252650" y="771500"/>
            <a:ext cx="216030" cy="4176580"/>
            <a:chOff x="9252650" y="771500"/>
            <a:chExt cx="216030" cy="4176580"/>
          </a:xfrm>
        </p:grpSpPr>
        <p:cxnSp>
          <p:nvCxnSpPr>
            <p:cNvPr id="48" name="Gerade Verbindung 47"/>
            <p:cNvCxnSpPr/>
            <p:nvPr userDrawn="1"/>
          </p:nvCxnSpPr>
          <p:spPr bwMode="gray">
            <a:xfrm>
              <a:off x="9252650" y="9875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VCT_Marker_ID_4" hidden="1"/>
          <p:cNvSpPr/>
          <p:nvPr>
            <p:custDataLst>
              <p:tags r:id="rId18"/>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grpSp>
        <p:nvGrpSpPr>
          <p:cNvPr id="64" name="Gruppieren 63"/>
          <p:cNvGrpSpPr/>
          <p:nvPr/>
        </p:nvGrpSpPr>
        <p:grpSpPr bwMode="gray">
          <a:xfrm>
            <a:off x="-324680" y="771500"/>
            <a:ext cx="216030" cy="4176580"/>
            <a:chOff x="9252650" y="771500"/>
            <a:chExt cx="216030" cy="4176580"/>
          </a:xfrm>
        </p:grpSpPr>
        <p:cxnSp>
          <p:nvCxnSpPr>
            <p:cNvPr id="65" name="Gerade Verbindung 64"/>
            <p:cNvCxnSpPr/>
            <p:nvPr userDrawn="1"/>
          </p:nvCxnSpPr>
          <p:spPr bwMode="gray">
            <a:xfrm>
              <a:off x="9252650" y="9875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hteck 65"/>
          <p:cNvSpPr/>
          <p:nvPr/>
        </p:nvSpPr>
        <p:spPr bwMode="gray">
          <a:xfrm>
            <a:off x="7524750" y="4948080"/>
            <a:ext cx="129584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fld id="{FCBC2E87-33EB-478A-988F-F7C865AFDA8A}" type="slidenum">
              <a:rPr lang="en-US" sz="800" smtClean="0">
                <a:solidFill>
                  <a:schemeClr val="bg2"/>
                </a:solidFill>
                <a:latin typeface="Arial" pitchFamily="34" charset="0"/>
              </a:rPr>
              <a:t>‹#›</a:t>
            </a:fld>
            <a:endParaRPr lang="en-US" sz="800" dirty="0" smtClean="0">
              <a:solidFill>
                <a:schemeClr val="bg2"/>
              </a:solidFill>
              <a:latin typeface="Arial" pitchFamily="34" charset="0"/>
            </a:endParaRPr>
          </a:p>
        </p:txBody>
      </p:sp>
    </p:spTree>
    <p:extLst>
      <p:ext uri="{BB962C8B-B14F-4D97-AF65-F5344CB8AC3E}">
        <p14:creationId xmlns:p14="http://schemas.microsoft.com/office/powerpoint/2010/main" val="155713380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75" r:id="rId4"/>
    <p:sldLayoutId id="2147483677" r:id="rId5"/>
    <p:sldLayoutId id="2147483654" r:id="rId6"/>
    <p:sldLayoutId id="2147483650" r:id="rId7"/>
    <p:sldLayoutId id="2147483652" r:id="rId8"/>
    <p:sldLayoutId id="2147483678" r:id="rId9"/>
    <p:sldLayoutId id="2147483664" r:id="rId10"/>
    <p:sldLayoutId id="2147483673" r:id="rId11"/>
    <p:sldLayoutId id="2147483665" r:id="rId12"/>
    <p:sldLayoutId id="2147483668" r:id="rId13"/>
    <p:sldLayoutId id="2147483670" r:id="rId14"/>
    <p:sldLayoutId id="2147483671" r:id="rId15"/>
  </p:sldLayoutIdLst>
  <p:timing>
    <p:tnLst>
      <p:par>
        <p:cTn id="1" dur="indefinite" restart="never" nodeType="tmRoot"/>
      </p:par>
    </p:tnLst>
  </p:timing>
  <p:hf hdr="0" ftr="0" dt="0"/>
  <p:txStyles>
    <p:titleStyle>
      <a:lvl1pPr algn="l" defTabSz="914400" rtl="0" eaLnBrk="1" latinLnBrk="0" hangingPunct="1">
        <a:spcBef>
          <a:spcPct val="0"/>
        </a:spcBef>
        <a:buNone/>
        <a:defRPr sz="2000" kern="1200">
          <a:solidFill>
            <a:schemeClr val="tx1"/>
          </a:solidFill>
          <a:latin typeface="Arial" pitchFamily="34" charset="0"/>
          <a:ea typeface="+mj-ea"/>
          <a:cs typeface="+mj-cs"/>
        </a:defRPr>
      </a:lvl1pPr>
    </p:titleStyle>
    <p:body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sz="1800" kern="1200">
          <a:solidFill>
            <a:schemeClr val="tx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6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2pPr>
      <a:lvl3pPr marL="180975"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3pPr>
      <a:lvl4pPr marL="36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4pPr>
      <a:lvl5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5pPr>
      <a:lvl6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6pPr>
      <a:lvl7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7pPr>
      <a:lvl8pPr marL="540000" indent="-180000"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marR="0" indent="-180975" algn="l" defTabSz="914400" rtl="0" eaLnBrk="1" fontAlgn="auto" latinLnBrk="0" hangingPunct="1">
        <a:lnSpc>
          <a:spcPct val="100000"/>
        </a:lnSpc>
        <a:spcBef>
          <a:spcPts val="300"/>
        </a:spcBef>
        <a:spcAft>
          <a:spcPts val="0"/>
        </a:spcAft>
        <a:buClrTx/>
        <a:buSzTx/>
        <a:buFont typeface="Arial" pitchFamily="34" charset="0"/>
        <a:buChar char="•"/>
        <a:tabLst/>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chart" Target="../charts/chart28.xml"/><Relationship Id="rId7" Type="http://schemas.openxmlformats.org/officeDocument/2006/relationships/chart" Target="../charts/chart3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uk-UA" b="1" dirty="0" smtClean="0">
                <a:solidFill>
                  <a:schemeClr val="tx1"/>
                </a:solidFill>
              </a:rPr>
              <a:t>РІВЕНЬ сприйняття корупції БІЗНЕСОМ: ДРУГА ХВИЛЯ</a:t>
            </a:r>
            <a:endParaRPr lang="uk-UA" dirty="0">
              <a:solidFill>
                <a:schemeClr val="tx1"/>
              </a:solidFill>
            </a:endParaRPr>
          </a:p>
        </p:txBody>
      </p:sp>
      <p:sp>
        <p:nvSpPr>
          <p:cNvPr id="6" name="Subtitle 5"/>
          <p:cNvSpPr>
            <a:spLocks noGrp="1"/>
          </p:cNvSpPr>
          <p:nvPr>
            <p:ph type="subTitle" idx="1"/>
          </p:nvPr>
        </p:nvSpPr>
        <p:spPr/>
        <p:txBody>
          <a:bodyPr/>
          <a:lstStyle/>
          <a:p>
            <a:r>
              <a:rPr lang="uk-UA" dirty="0" smtClean="0">
                <a:solidFill>
                  <a:schemeClr val="tx1"/>
                </a:solidFill>
              </a:rPr>
              <a:t>Результати опитування за серпень-жовтень 2015</a:t>
            </a:r>
            <a:endParaRPr lang="uk-UA" dirty="0">
              <a:solidFill>
                <a:schemeClr val="tx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gray">
          <a:xfrm>
            <a:off x="1235695" y="3363977"/>
            <a:ext cx="576079" cy="5760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h3.googleusercontent.com/g2-WL1HTDKTJ4Dj0Cp1wfaSZxs2pK0y5ESBZMueS1v8vn90RQGcLvnTf0WnZTvoJOUWI4m2NMeM2Mt2eESEzN1s0zQ57jcpGmzcV4CLssDWZwwo29sz3kdH_A-SwwWVkcQrnSwMM5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783" y="3394473"/>
            <a:ext cx="721577" cy="545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4.googleusercontent.com/NHRTkKN7N0HNsvi-vh_8v4B4SHjXyEHODa6QfMntsIHsvG53QYubwFpWRKYcbHcD_0uCZgKyXbkTEP90Jb_Ts9DxGwwldspP7xVz9iV64YcQqmWpkeHAhcCHnTMDkMA9zwNuE9buF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379478"/>
            <a:ext cx="576064" cy="560424"/>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5816" y="3419903"/>
            <a:ext cx="2088232" cy="487273"/>
          </a:xfrm>
          <a:prstGeom prst="rect">
            <a:avLst/>
          </a:prstGeom>
        </p:spPr>
      </p:pic>
    </p:spTree>
    <p:extLst>
      <p:ext uri="{BB962C8B-B14F-4D97-AF65-F5344CB8AC3E}">
        <p14:creationId xmlns:p14="http://schemas.microsoft.com/office/powerpoint/2010/main" val="968873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495977" cy="576105"/>
          </a:xfrm>
        </p:spPr>
        <p:txBody>
          <a:bodyPr/>
          <a:lstStyle/>
          <a:p>
            <a:r>
              <a:rPr lang="uk-UA" dirty="0" smtClean="0"/>
              <a:t>Сприйняття змін щодо корупції: по галузям </a:t>
            </a:r>
            <a:r>
              <a:rPr lang="uk-UA" dirty="0"/>
              <a:t>– друга </a:t>
            </a:r>
            <a:r>
              <a:rPr lang="uk-UA" dirty="0" smtClean="0"/>
              <a:t>хвиля</a:t>
            </a:r>
            <a:endParaRPr lang="en-US" dirty="0"/>
          </a:p>
        </p:txBody>
      </p:sp>
      <p:graphicFrame>
        <p:nvGraphicFramePr>
          <p:cNvPr id="3" name="Объект 2"/>
          <p:cNvGraphicFramePr>
            <a:graphicFrameLocks noGrp="1"/>
          </p:cNvGraphicFramePr>
          <p:nvPr>
            <p:ph idx="1"/>
            <p:extLst>
              <p:ext uri="{D42A27DB-BD31-4B8C-83A1-F6EECF244321}">
                <p14:modId xmlns:p14="http://schemas.microsoft.com/office/powerpoint/2010/main" val="3283621480"/>
              </p:ext>
            </p:extLst>
          </p:nvPr>
        </p:nvGraphicFramePr>
        <p:xfrm>
          <a:off x="323528" y="1275606"/>
          <a:ext cx="8496622"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5" name="Текст 4"/>
          <p:cNvSpPr>
            <a:spLocks noGrp="1"/>
          </p:cNvSpPr>
          <p:nvPr>
            <p:ph type="body" sz="quarter" idx="12"/>
          </p:nvPr>
        </p:nvSpPr>
        <p:spPr/>
        <p:txBody>
          <a:bodyPr anchor="t"/>
          <a:lstStyle/>
          <a:p>
            <a:r>
              <a:rPr lang="ru-RU" dirty="0" smtClean="0"/>
              <a:t>ЯК БИ ВИ ОЦІНИЛИ СИТУАЦІЮ З КОРУПЦІЇЄЮ В НАШИХ ДЕРЖАВНИХ ОРГАНАХ ЗА ОСТАННІ 6 МІСЯЦІВ: ЗА ШКАЛОЮ ВІД «-5» ДО «+5», ДЕ «-5» – СИТУАЦІЯ ЗНАЧНО ПОГІРШИЛАСЬ, «0» – НЕ ЗМІНИЛАСЬ, «+5» – ЗНАЧНО ПОКРАЩИЛАСЬ.</a:t>
            </a:r>
            <a:endParaRPr lang="ru-RU" dirty="0"/>
          </a:p>
        </p:txBody>
      </p:sp>
      <p:sp>
        <p:nvSpPr>
          <p:cNvPr id="6" name="TextBox 5"/>
          <p:cNvSpPr txBox="1"/>
          <p:nvPr/>
        </p:nvSpPr>
        <p:spPr>
          <a:xfrm>
            <a:off x="323528" y="843558"/>
            <a:ext cx="8496944" cy="216024"/>
          </a:xfrm>
          <a:prstGeom prst="rect">
            <a:avLst/>
          </a:prstGeom>
          <a:noFill/>
        </p:spPr>
        <p:txBody>
          <a:bodyPr wrap="square" lIns="0" tIns="0" rIns="0" bIns="0" rtlCol="0">
            <a:noAutofit/>
          </a:bodyPr>
          <a:lstStyle/>
          <a:p>
            <a:pPr>
              <a:spcBef>
                <a:spcPts val="300"/>
              </a:spcBef>
            </a:pPr>
            <a:r>
              <a:rPr lang="uk-UA" sz="1000" dirty="0">
                <a:latin typeface="Arial" pitchFamily="34" charset="0"/>
                <a:cs typeface="Arial" pitchFamily="34" charset="0"/>
              </a:rPr>
              <a:t>с</a:t>
            </a:r>
            <a:r>
              <a:rPr lang="uk-UA" sz="1000" dirty="0" smtClean="0">
                <a:latin typeface="Arial" pitchFamily="34" charset="0"/>
                <a:cs typeface="Arial" pitchFamily="34" charset="0"/>
              </a:rPr>
              <a:t>ередня оцінка від «-5» до «+5»</a:t>
            </a:r>
          </a:p>
        </p:txBody>
      </p:sp>
      <p:sp>
        <p:nvSpPr>
          <p:cNvPr id="13" name="Текст 4"/>
          <p:cNvSpPr txBox="1">
            <a:spLocks/>
          </p:cNvSpPr>
          <p:nvPr/>
        </p:nvSpPr>
        <p:spPr bwMode="gray">
          <a:xfrm>
            <a:off x="323528" y="4515966"/>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a:solidFill>
                  <a:schemeClr val="tx1"/>
                </a:solidFill>
              </a:rPr>
              <a:t>С</a:t>
            </a:r>
            <a:r>
              <a:rPr lang="uk-UA" dirty="0" smtClean="0">
                <a:solidFill>
                  <a:schemeClr val="tx1"/>
                </a:solidFill>
              </a:rPr>
              <a:t>татистично значимих відмінностей в оцінці показника серед відповідної групи опитаних порівняно до аналогічного показника по вибірці в цілому не виявлено (рівень значимості 90%). </a:t>
            </a:r>
            <a:endParaRPr lang="ru-RU" dirty="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298971608"/>
              </p:ext>
            </p:extLst>
          </p:nvPr>
        </p:nvGraphicFramePr>
        <p:xfrm>
          <a:off x="827584" y="3867894"/>
          <a:ext cx="7848870" cy="576064"/>
        </p:xfrm>
        <a:graphic>
          <a:graphicData uri="http://schemas.openxmlformats.org/drawingml/2006/table">
            <a:tbl>
              <a:tblPr>
                <a:tableStyleId>{2D5ABB26-0587-4C30-8999-92F81FD0307C}</a:tableStyleId>
              </a:tblPr>
              <a:tblGrid>
                <a:gridCol w="1308145"/>
                <a:gridCol w="1308145"/>
                <a:gridCol w="1308145"/>
                <a:gridCol w="1308145"/>
                <a:gridCol w="1308145"/>
                <a:gridCol w="1308145"/>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СІЛЬСЬКЕ ГОСПОДАРСТВО, </a:t>
                      </a:r>
                      <a:r>
                        <a:rPr lang="en-US" sz="1000" dirty="0" smtClean="0"/>
                        <a:t>N=330</a:t>
                      </a:r>
                      <a:endParaRPr lang="ru-RU" sz="1000" dirty="0" smtClean="0"/>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ТРАНСПОРТ І ЗВ'ЯЗОК, </a:t>
                      </a:r>
                      <a:r>
                        <a:rPr lang="en-US" sz="1000" dirty="0" smtClean="0"/>
                        <a:t>N=100</a:t>
                      </a:r>
                      <a:endParaRPr lang="ru-RU" sz="1000" dirty="0" smtClean="0"/>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ТОРГІВЛЯ, </a:t>
                      </a:r>
                      <a:r>
                        <a:rPr lang="en-US" sz="1000" dirty="0" smtClean="0"/>
                        <a:t>N=541</a:t>
                      </a:r>
                      <a:endParaRPr lang="ru-RU" sz="1000" dirty="0" smtClean="0"/>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ctr"/>
                      <a:r>
                        <a:rPr lang="ru-RU" sz="1000" dirty="0" smtClean="0"/>
                        <a:t>ПРОМИСЛО-</a:t>
                      </a:r>
                    </a:p>
                    <a:p>
                      <a:pPr algn="ctr"/>
                      <a:r>
                        <a:rPr lang="ru-RU" sz="1000" dirty="0" smtClean="0"/>
                        <a:t>ВІСТЬ, </a:t>
                      </a:r>
                      <a:r>
                        <a:rPr lang="en-US" sz="1000" dirty="0" smtClean="0"/>
                        <a:t>N=281</a:t>
                      </a:r>
                      <a:endParaRPr lang="ru-RU" sz="1000" dirty="0"/>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ІНШІ ГАЛУЗІ, </a:t>
                      </a:r>
                      <a:r>
                        <a:rPr lang="en-US" sz="1000" dirty="0" smtClean="0"/>
                        <a:t>N=1019</a:t>
                      </a:r>
                      <a:endParaRPr lang="ru-RU" sz="1000" dirty="0" smtClean="0"/>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ctr"/>
                      <a:r>
                        <a:rPr lang="ru-RU" sz="1000" dirty="0" smtClean="0"/>
                        <a:t>ЗАГАЛОМ, </a:t>
                      </a:r>
                      <a:r>
                        <a:rPr lang="en-US" sz="1000" dirty="0" smtClean="0"/>
                        <a:t>N=2271</a:t>
                      </a:r>
                      <a:endParaRPr lang="ru-RU" sz="1000" dirty="0"/>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r>
            </a:tbl>
          </a:graphicData>
        </a:graphic>
      </p:graphicFrame>
    </p:spTree>
    <p:extLst>
      <p:ext uri="{BB962C8B-B14F-4D97-AF65-F5344CB8AC3E}">
        <p14:creationId xmlns:p14="http://schemas.microsoft.com/office/powerpoint/2010/main" val="3064356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495977" cy="576105"/>
          </a:xfrm>
        </p:spPr>
        <p:txBody>
          <a:bodyPr/>
          <a:lstStyle/>
          <a:p>
            <a:r>
              <a:rPr lang="uk-UA" dirty="0" smtClean="0"/>
              <a:t>Сприйняття змін щодо корупції: по галузям </a:t>
            </a:r>
            <a:r>
              <a:rPr lang="uk-UA" dirty="0"/>
              <a:t>– </a:t>
            </a:r>
            <a:r>
              <a:rPr lang="uk-UA" dirty="0" smtClean="0"/>
              <a:t>динаміка</a:t>
            </a:r>
            <a:endParaRPr lang="en-US" dirty="0"/>
          </a:p>
        </p:txBody>
      </p:sp>
      <p:graphicFrame>
        <p:nvGraphicFramePr>
          <p:cNvPr id="3" name="Объект 2"/>
          <p:cNvGraphicFramePr>
            <a:graphicFrameLocks noGrp="1"/>
          </p:cNvGraphicFramePr>
          <p:nvPr>
            <p:ph idx="1"/>
            <p:extLst>
              <p:ext uri="{D42A27DB-BD31-4B8C-83A1-F6EECF244321}">
                <p14:modId xmlns:p14="http://schemas.microsoft.com/office/powerpoint/2010/main" val="3538012850"/>
              </p:ext>
            </p:extLst>
          </p:nvPr>
        </p:nvGraphicFramePr>
        <p:xfrm>
          <a:off x="323528" y="1275606"/>
          <a:ext cx="8496622"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5" name="Текст 4"/>
          <p:cNvSpPr>
            <a:spLocks noGrp="1"/>
          </p:cNvSpPr>
          <p:nvPr>
            <p:ph type="body" sz="quarter" idx="12"/>
          </p:nvPr>
        </p:nvSpPr>
        <p:spPr/>
        <p:txBody>
          <a:bodyPr anchor="t"/>
          <a:lstStyle/>
          <a:p>
            <a:r>
              <a:rPr lang="ru-RU" dirty="0" smtClean="0"/>
              <a:t>ЯК БИ ВИ ОЦІНИЛИ СИТУАЦІЮ З КОРУПЦІЇЄЮ В НАШИХ ДЕРЖАВНИХ ОРГАНАХ ЗА ОСТАННІ 6 МІСЯЦІВ: ЗА ШКАЛОЮ ВІД «-5» ДО «+5», ДЕ «-5» – СИТУАЦІЯ ЗНАЧНО ПОГІРШИЛАСЬ, «0» – НЕ ЗМІНИЛАСЬ, «+5» – ЗНАЧНО ПОКРАЩИЛАСЬ.</a:t>
            </a:r>
            <a:endParaRPr lang="ru-RU" dirty="0"/>
          </a:p>
        </p:txBody>
      </p:sp>
      <p:sp>
        <p:nvSpPr>
          <p:cNvPr id="6" name="TextBox 5"/>
          <p:cNvSpPr txBox="1"/>
          <p:nvPr/>
        </p:nvSpPr>
        <p:spPr>
          <a:xfrm>
            <a:off x="323528" y="843558"/>
            <a:ext cx="8496944" cy="216024"/>
          </a:xfrm>
          <a:prstGeom prst="rect">
            <a:avLst/>
          </a:prstGeom>
          <a:noFill/>
        </p:spPr>
        <p:txBody>
          <a:bodyPr wrap="square" lIns="0" tIns="0" rIns="0" bIns="0" rtlCol="0">
            <a:noAutofit/>
          </a:bodyPr>
          <a:lstStyle/>
          <a:p>
            <a:pPr>
              <a:spcBef>
                <a:spcPts val="300"/>
              </a:spcBef>
            </a:pPr>
            <a:r>
              <a:rPr lang="uk-UA" sz="1000" dirty="0">
                <a:latin typeface="Arial" pitchFamily="34" charset="0"/>
                <a:cs typeface="Arial" pitchFamily="34" charset="0"/>
              </a:rPr>
              <a:t>с</a:t>
            </a:r>
            <a:r>
              <a:rPr lang="uk-UA" sz="1000" dirty="0" smtClean="0">
                <a:latin typeface="Arial" pitchFamily="34" charset="0"/>
                <a:cs typeface="Arial" pitchFamily="34" charset="0"/>
              </a:rPr>
              <a:t>ередня оцінка від «-5» до «+5»</a:t>
            </a:r>
          </a:p>
        </p:txBody>
      </p:sp>
      <p:graphicFrame>
        <p:nvGraphicFramePr>
          <p:cNvPr id="4" name="Таблица 3"/>
          <p:cNvGraphicFramePr>
            <a:graphicFrameLocks noGrp="1"/>
          </p:cNvGraphicFramePr>
          <p:nvPr>
            <p:extLst>
              <p:ext uri="{D42A27DB-BD31-4B8C-83A1-F6EECF244321}">
                <p14:modId xmlns:p14="http://schemas.microsoft.com/office/powerpoint/2010/main" val="1330095169"/>
              </p:ext>
            </p:extLst>
          </p:nvPr>
        </p:nvGraphicFramePr>
        <p:xfrm>
          <a:off x="827584" y="3867894"/>
          <a:ext cx="7848870" cy="576064"/>
        </p:xfrm>
        <a:graphic>
          <a:graphicData uri="http://schemas.openxmlformats.org/drawingml/2006/table">
            <a:tbl>
              <a:tblPr>
                <a:tableStyleId>{2D5ABB26-0587-4C30-8999-92F81FD0307C}</a:tableStyleId>
              </a:tblPr>
              <a:tblGrid>
                <a:gridCol w="1308145"/>
                <a:gridCol w="1308145"/>
                <a:gridCol w="1308145"/>
                <a:gridCol w="1308145"/>
                <a:gridCol w="1308145"/>
                <a:gridCol w="1308145"/>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СІЛЬСЬКЕ ГОСПОДАРСТВО</a:t>
                      </a:r>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ТРАНСПОРТ І ЗВ'ЯЗОК</a:t>
                      </a:r>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ТОРГІВЛЯ</a:t>
                      </a:r>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ctr"/>
                      <a:r>
                        <a:rPr lang="ru-RU" sz="1000" dirty="0" smtClean="0"/>
                        <a:t>ПРОМИСЛО-</a:t>
                      </a:r>
                    </a:p>
                    <a:p>
                      <a:pPr algn="ctr"/>
                      <a:r>
                        <a:rPr lang="ru-RU" sz="1000" dirty="0" smtClean="0"/>
                        <a:t>ВІСТЬ</a:t>
                      </a:r>
                      <a:endParaRPr lang="ru-RU" sz="1000" dirty="0"/>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ІНШІ ГАЛУЗІ</a:t>
                      </a:r>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ctr"/>
                      <a:r>
                        <a:rPr lang="ru-RU" sz="1000" dirty="0" smtClean="0"/>
                        <a:t>ЗАГАЛОМ</a:t>
                      </a:r>
                      <a:endParaRPr lang="ru-RU" sz="1000" dirty="0"/>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r>
            </a:tbl>
          </a:graphicData>
        </a:graphic>
      </p:graphicFrame>
      <p:sp>
        <p:nvSpPr>
          <p:cNvPr id="11" name="Текст 4"/>
          <p:cNvSpPr txBox="1">
            <a:spLocks/>
          </p:cNvSpPr>
          <p:nvPr/>
        </p:nvSpPr>
        <p:spPr bwMode="gray">
          <a:xfrm>
            <a:off x="323528" y="4659536"/>
            <a:ext cx="8496300" cy="144462"/>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smtClean="0">
                <a:solidFill>
                  <a:schemeClr val="tx1"/>
                </a:solidFill>
              </a:rPr>
              <a:t>Рамками позначені </a:t>
            </a:r>
            <a:r>
              <a:rPr lang="uk-UA" dirty="0">
                <a:solidFill>
                  <a:srgbClr val="000000"/>
                </a:solidFill>
              </a:rPr>
              <a:t>статистично значимі відмінності між даними </a:t>
            </a:r>
            <a:r>
              <a:rPr lang="uk-UA" dirty="0" smtClean="0">
                <a:solidFill>
                  <a:srgbClr val="000000"/>
                </a:solidFill>
              </a:rPr>
              <a:t>першої та другої хвилі </a:t>
            </a:r>
            <a:r>
              <a:rPr lang="uk-UA" dirty="0">
                <a:solidFill>
                  <a:srgbClr val="000000"/>
                </a:solidFill>
              </a:rPr>
              <a:t>(рівень значимості 90</a:t>
            </a:r>
            <a:r>
              <a:rPr lang="uk-UA" dirty="0" smtClean="0">
                <a:solidFill>
                  <a:srgbClr val="000000"/>
                </a:solidFill>
              </a:rPr>
              <a:t>%). </a:t>
            </a:r>
            <a:r>
              <a:rPr lang="uk-UA" dirty="0">
                <a:solidFill>
                  <a:schemeClr val="tx1"/>
                </a:solidFill>
              </a:rPr>
              <a:t>Зелений колір – значення у </a:t>
            </a:r>
            <a:r>
              <a:rPr lang="uk-UA" dirty="0" smtClean="0">
                <a:solidFill>
                  <a:schemeClr val="tx1"/>
                </a:solidFill>
              </a:rPr>
              <a:t>другій хвилі зросло, </a:t>
            </a:r>
            <a:r>
              <a:rPr lang="uk-UA" dirty="0">
                <a:solidFill>
                  <a:schemeClr val="tx1"/>
                </a:solidFill>
              </a:rPr>
              <a:t>червоний - </a:t>
            </a:r>
            <a:r>
              <a:rPr lang="uk-UA" dirty="0" smtClean="0">
                <a:solidFill>
                  <a:schemeClr val="tx1"/>
                </a:solidFill>
              </a:rPr>
              <a:t>зменшилось</a:t>
            </a:r>
            <a:endParaRPr lang="ru-RU" dirty="0">
              <a:solidFill>
                <a:schemeClr val="tx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404392970"/>
              </p:ext>
            </p:extLst>
          </p:nvPr>
        </p:nvGraphicFramePr>
        <p:xfrm>
          <a:off x="7812360" y="334112"/>
          <a:ext cx="829716" cy="543560"/>
        </p:xfrm>
        <a:graphic>
          <a:graphicData uri="http://schemas.openxmlformats.org/drawingml/2006/table">
            <a:tbl>
              <a:tblPr firstRow="1" bandRow="1">
                <a:tableStyleId>{5940675A-B579-460E-94D1-54222C63F5DA}</a:tableStyleId>
              </a:tblPr>
              <a:tblGrid>
                <a:gridCol w="208280"/>
                <a:gridCol w="621436"/>
              </a:tblGrid>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r>
                        <a:rPr lang="uk-UA" sz="800" dirty="0" smtClean="0"/>
                        <a:t>1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alpha val="60000"/>
                      </a:schemeClr>
                    </a:solidFill>
                  </a:tcPr>
                </a:tc>
                <a:tc>
                  <a:txBody>
                    <a:bodyPr/>
                    <a:lstStyle/>
                    <a:p>
                      <a:r>
                        <a:rPr lang="uk-UA" sz="800" dirty="0" smtClean="0"/>
                        <a:t>2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853153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640637" cy="576105"/>
          </a:xfrm>
        </p:spPr>
        <p:txBody>
          <a:bodyPr/>
          <a:lstStyle/>
          <a:p>
            <a:r>
              <a:rPr lang="uk-UA" dirty="0" smtClean="0"/>
              <a:t>Сприйняття змін щодо корупції: по </a:t>
            </a:r>
            <a:r>
              <a:rPr lang="uk-UA" dirty="0"/>
              <a:t>областям – друга хвиля</a:t>
            </a:r>
            <a:endParaRPr lang="en-US" dirty="0"/>
          </a:p>
        </p:txBody>
      </p:sp>
      <p:graphicFrame>
        <p:nvGraphicFramePr>
          <p:cNvPr id="3" name="Объект 2"/>
          <p:cNvGraphicFramePr>
            <a:graphicFrameLocks noGrp="1"/>
          </p:cNvGraphicFramePr>
          <p:nvPr>
            <p:ph idx="1"/>
            <p:extLst>
              <p:ext uri="{D42A27DB-BD31-4B8C-83A1-F6EECF244321}">
                <p14:modId xmlns:p14="http://schemas.microsoft.com/office/powerpoint/2010/main" val="1047513216"/>
              </p:ext>
            </p:extLst>
          </p:nvPr>
        </p:nvGraphicFramePr>
        <p:xfrm>
          <a:off x="323528" y="1275606"/>
          <a:ext cx="8496622" cy="2160240"/>
        </p:xfrm>
        <a:graphic>
          <a:graphicData uri="http://schemas.openxmlformats.org/drawingml/2006/chart">
            <c:chart xmlns:c="http://schemas.openxmlformats.org/drawingml/2006/chart" xmlns:r="http://schemas.openxmlformats.org/officeDocument/2006/relationships" r:id="rId3"/>
          </a:graphicData>
        </a:graphic>
      </p:graphicFrame>
      <p:sp>
        <p:nvSpPr>
          <p:cNvPr id="5" name="Текст 4"/>
          <p:cNvSpPr>
            <a:spLocks noGrp="1"/>
          </p:cNvSpPr>
          <p:nvPr>
            <p:ph type="body" sz="quarter" idx="12"/>
          </p:nvPr>
        </p:nvSpPr>
        <p:spPr/>
        <p:txBody>
          <a:bodyPr anchor="t"/>
          <a:lstStyle/>
          <a:p>
            <a:r>
              <a:rPr lang="ru-RU" dirty="0" smtClean="0"/>
              <a:t>ЯК БИ ВИ ОЦІНИЛИ СИТУАЦІЮ З КОРУПЦІЇЄЮ В НАШИХ ДЕРЖАВНИХ ОРГАНАХ ЗА ОСТАННІ 6 МІСЯЦІВ: ЗА ШКАЛОЮ ВІД «-5» ДО «+5», ДЕ «-5» – СИТУАЦІЯ ЗНАЧНО ПОГІРШИЛАСЬ, «0» – НЕ ЗМІНИЛАСЬ, «+5» – ЗНАЧНО ПОКРАЩИЛАСЬ.</a:t>
            </a:r>
            <a:endParaRPr lang="ru-RU" dirty="0"/>
          </a:p>
        </p:txBody>
      </p:sp>
      <p:sp>
        <p:nvSpPr>
          <p:cNvPr id="6" name="TextBox 5"/>
          <p:cNvSpPr txBox="1"/>
          <p:nvPr/>
        </p:nvSpPr>
        <p:spPr>
          <a:xfrm>
            <a:off x="323528" y="843558"/>
            <a:ext cx="8496944" cy="216024"/>
          </a:xfrm>
          <a:prstGeom prst="rect">
            <a:avLst/>
          </a:prstGeom>
          <a:noFill/>
        </p:spPr>
        <p:txBody>
          <a:bodyPr wrap="square" lIns="0" tIns="0" rIns="0" bIns="0" rtlCol="0">
            <a:noAutofit/>
          </a:bodyPr>
          <a:lstStyle/>
          <a:p>
            <a:pPr>
              <a:spcBef>
                <a:spcPts val="300"/>
              </a:spcBef>
            </a:pPr>
            <a:r>
              <a:rPr lang="uk-UA" sz="1000" dirty="0">
                <a:latin typeface="Arial" pitchFamily="34" charset="0"/>
                <a:cs typeface="Arial" pitchFamily="34" charset="0"/>
              </a:rPr>
              <a:t>с</a:t>
            </a:r>
            <a:r>
              <a:rPr lang="uk-UA" sz="1000" dirty="0" smtClean="0">
                <a:latin typeface="Arial" pitchFamily="34" charset="0"/>
                <a:cs typeface="Arial" pitchFamily="34" charset="0"/>
              </a:rPr>
              <a:t>ередня оцінка від «-5» до «+5»</a:t>
            </a:r>
          </a:p>
        </p:txBody>
      </p:sp>
      <p:graphicFrame>
        <p:nvGraphicFramePr>
          <p:cNvPr id="7" name="Таблица 6"/>
          <p:cNvGraphicFramePr>
            <a:graphicFrameLocks noGrp="1"/>
          </p:cNvGraphicFramePr>
          <p:nvPr>
            <p:extLst>
              <p:ext uri="{D42A27DB-BD31-4B8C-83A1-F6EECF244321}">
                <p14:modId xmlns:p14="http://schemas.microsoft.com/office/powerpoint/2010/main" val="2657271342"/>
              </p:ext>
            </p:extLst>
          </p:nvPr>
        </p:nvGraphicFramePr>
        <p:xfrm>
          <a:off x="683556" y="3363838"/>
          <a:ext cx="7992894" cy="1080120"/>
        </p:xfrm>
        <a:graphic>
          <a:graphicData uri="http://schemas.openxmlformats.org/drawingml/2006/table">
            <a:tbl>
              <a:tblPr>
                <a:tableStyleId>{2D5ABB26-0587-4C30-8999-92F81FD0307C}</a:tableStyleId>
              </a:tblPr>
              <a:tblGrid>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tblGrid>
              <a:tr h="1080120">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ЛУГАНСЬКА, </a:t>
                      </a:r>
                      <a:r>
                        <a:rPr lang="en-US" sz="600" b="0" i="0" u="none" strike="noStrike" dirty="0">
                          <a:solidFill>
                            <a:srgbClr val="000000"/>
                          </a:solidFill>
                          <a:effectLst/>
                          <a:latin typeface="Arial" panose="020B0604020202020204" pitchFamily="34" charset="0"/>
                          <a:cs typeface="Arial" panose="020B0604020202020204" pitchFamily="34" charset="0"/>
                        </a:rPr>
                        <a:t>N=52</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ХМЕЛЬНИЦЬКА, </a:t>
                      </a:r>
                      <a:r>
                        <a:rPr lang="en-US" sz="600" b="0" i="0" u="none" strike="noStrike" dirty="0">
                          <a:solidFill>
                            <a:srgbClr val="000000"/>
                          </a:solidFill>
                          <a:effectLst/>
                          <a:latin typeface="Arial" panose="020B0604020202020204" pitchFamily="34" charset="0"/>
                          <a:cs typeface="Arial" panose="020B0604020202020204" pitchFamily="34" charset="0"/>
                        </a:rPr>
                        <a:t>N=53</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ЧЕРНІВЕЦЬКА, </a:t>
                      </a:r>
                      <a:r>
                        <a:rPr lang="en-US" sz="600" b="0" i="0" u="none" strike="noStrike" dirty="0">
                          <a:solidFill>
                            <a:srgbClr val="000000"/>
                          </a:solidFill>
                          <a:effectLst/>
                          <a:latin typeface="Arial" panose="020B0604020202020204" pitchFamily="34" charset="0"/>
                          <a:cs typeface="Arial" panose="020B0604020202020204" pitchFamily="34" charset="0"/>
                        </a:rPr>
                        <a:t>N=53</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ТЕРНОПІЛЬСЬКА, </a:t>
                      </a:r>
                      <a:r>
                        <a:rPr lang="en-US" sz="600" b="0" i="0" u="none" strike="noStrike" dirty="0">
                          <a:solidFill>
                            <a:srgbClr val="000000"/>
                          </a:solidFill>
                          <a:effectLst/>
                          <a:latin typeface="Arial" panose="020B0604020202020204" pitchFamily="34" charset="0"/>
                          <a:cs typeface="Arial" panose="020B0604020202020204" pitchFamily="34" charset="0"/>
                        </a:rPr>
                        <a:t>N=50</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ОДЕСЬКА, </a:t>
                      </a:r>
                      <a:r>
                        <a:rPr lang="en-US" sz="600" b="0" i="0" u="none" strike="noStrike" dirty="0">
                          <a:solidFill>
                            <a:srgbClr val="000000"/>
                          </a:solidFill>
                          <a:effectLst/>
                          <a:latin typeface="Arial" panose="020B0604020202020204" pitchFamily="34" charset="0"/>
                          <a:cs typeface="Arial" panose="020B0604020202020204" pitchFamily="34" charset="0"/>
                        </a:rPr>
                        <a:t>N=148</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ХЕРСОНСЬКА, </a:t>
                      </a:r>
                      <a:r>
                        <a:rPr lang="en-US" sz="600" b="0" i="0" u="none" strike="noStrike" dirty="0">
                          <a:solidFill>
                            <a:srgbClr val="000000"/>
                          </a:solidFill>
                          <a:effectLst/>
                          <a:latin typeface="Arial" panose="020B0604020202020204" pitchFamily="34" charset="0"/>
                          <a:cs typeface="Arial" panose="020B0604020202020204" pitchFamily="34" charset="0"/>
                        </a:rPr>
                        <a:t>N=51</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ЖИТОМИРСЬКА, </a:t>
                      </a:r>
                      <a:r>
                        <a:rPr lang="en-US" sz="600" b="0" i="0" u="none" strike="noStrike" dirty="0">
                          <a:solidFill>
                            <a:srgbClr val="000000"/>
                          </a:solidFill>
                          <a:effectLst/>
                          <a:latin typeface="Arial" panose="020B0604020202020204" pitchFamily="34" charset="0"/>
                          <a:cs typeface="Arial" panose="020B0604020202020204" pitchFamily="34" charset="0"/>
                        </a:rPr>
                        <a:t>N=50</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ЗАКАРПАТСЬКА, </a:t>
                      </a:r>
                      <a:r>
                        <a:rPr lang="en-US" sz="600" b="0" i="0" u="none" strike="noStrike" dirty="0">
                          <a:solidFill>
                            <a:srgbClr val="000000"/>
                          </a:solidFill>
                          <a:effectLst/>
                          <a:latin typeface="Arial" panose="020B0604020202020204" pitchFamily="34" charset="0"/>
                          <a:cs typeface="Arial" panose="020B0604020202020204" pitchFamily="34" charset="0"/>
                        </a:rPr>
                        <a:t>N=54</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ЧЕРКАСЬКА, </a:t>
                      </a:r>
                      <a:r>
                        <a:rPr lang="en-US" sz="600" b="0" i="0" u="none" strike="noStrike" dirty="0">
                          <a:solidFill>
                            <a:srgbClr val="000000"/>
                          </a:solidFill>
                          <a:effectLst/>
                          <a:latin typeface="Arial" panose="020B0604020202020204" pitchFamily="34" charset="0"/>
                          <a:cs typeface="Arial" panose="020B0604020202020204" pitchFamily="34" charset="0"/>
                        </a:rPr>
                        <a:t>N=57</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МИКОЛАЇВСЬКА, </a:t>
                      </a:r>
                      <a:r>
                        <a:rPr lang="en-US" sz="600" b="0" i="0" u="none" strike="noStrike" dirty="0">
                          <a:solidFill>
                            <a:srgbClr val="000000"/>
                          </a:solidFill>
                          <a:effectLst/>
                          <a:latin typeface="Arial" panose="020B0604020202020204" pitchFamily="34" charset="0"/>
                          <a:cs typeface="Arial" panose="020B0604020202020204" pitchFamily="34" charset="0"/>
                        </a:rPr>
                        <a:t>N=66</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ХАРКІВСЬКА, </a:t>
                      </a:r>
                      <a:r>
                        <a:rPr lang="en-US" sz="600" b="0" i="0" u="none" strike="noStrike" dirty="0">
                          <a:solidFill>
                            <a:srgbClr val="000000"/>
                          </a:solidFill>
                          <a:effectLst/>
                          <a:latin typeface="Arial" panose="020B0604020202020204" pitchFamily="34" charset="0"/>
                          <a:cs typeface="Arial" panose="020B0604020202020204" pitchFamily="34" charset="0"/>
                        </a:rPr>
                        <a:t>N=148</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ЛЬВІВСЬКА, </a:t>
                      </a:r>
                      <a:r>
                        <a:rPr lang="en-US" sz="600" b="0" i="0" u="none" strike="noStrike" dirty="0">
                          <a:solidFill>
                            <a:srgbClr val="000000"/>
                          </a:solidFill>
                          <a:effectLst/>
                          <a:latin typeface="Arial" panose="020B0604020202020204" pitchFamily="34" charset="0"/>
                          <a:cs typeface="Arial" panose="020B0604020202020204" pitchFamily="34" charset="0"/>
                        </a:rPr>
                        <a:t>N=118</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ВОЛИНСЬКА, </a:t>
                      </a:r>
                      <a:r>
                        <a:rPr lang="en-US" sz="600" b="0" i="0" u="none" strike="noStrike" dirty="0">
                          <a:solidFill>
                            <a:srgbClr val="000000"/>
                          </a:solidFill>
                          <a:effectLst/>
                          <a:latin typeface="Arial" panose="020B0604020202020204" pitchFamily="34" charset="0"/>
                          <a:cs typeface="Arial" panose="020B0604020202020204" pitchFamily="34" charset="0"/>
                        </a:rPr>
                        <a:t>N=53</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М.КИЇВ, </a:t>
                      </a:r>
                      <a:r>
                        <a:rPr lang="en-US" sz="600" b="0" i="0" u="none" strike="noStrike" dirty="0">
                          <a:solidFill>
                            <a:srgbClr val="000000"/>
                          </a:solidFill>
                          <a:effectLst/>
                          <a:latin typeface="Arial" panose="020B0604020202020204" pitchFamily="34" charset="0"/>
                          <a:cs typeface="Arial" panose="020B0604020202020204" pitchFamily="34" charset="0"/>
                        </a:rPr>
                        <a:t>N=508</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КИЇВСЬКА, </a:t>
                      </a:r>
                      <a:r>
                        <a:rPr lang="en-US" sz="600" b="0" i="0" u="none" strike="noStrike" dirty="0">
                          <a:solidFill>
                            <a:srgbClr val="000000"/>
                          </a:solidFill>
                          <a:effectLst/>
                          <a:latin typeface="Arial" panose="020B0604020202020204" pitchFamily="34" charset="0"/>
                          <a:cs typeface="Arial" panose="020B0604020202020204" pitchFamily="34" charset="0"/>
                        </a:rPr>
                        <a:t>N=101</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ЧЕРНІГІВСЬКА, </a:t>
                      </a:r>
                      <a:r>
                        <a:rPr lang="en-US" sz="600" b="0" i="0" u="none" strike="noStrike" dirty="0">
                          <a:solidFill>
                            <a:srgbClr val="000000"/>
                          </a:solidFill>
                          <a:effectLst/>
                          <a:latin typeface="Arial" panose="020B0604020202020204" pitchFamily="34" charset="0"/>
                          <a:cs typeface="Arial" panose="020B0604020202020204" pitchFamily="34" charset="0"/>
                        </a:rPr>
                        <a:t>N=50</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КІРОВОГРАДСЬКА, </a:t>
                      </a:r>
                      <a:r>
                        <a:rPr lang="en-US" sz="600" b="0" i="0" u="none" strike="noStrike" dirty="0">
                          <a:solidFill>
                            <a:srgbClr val="000000"/>
                          </a:solidFill>
                          <a:effectLst/>
                          <a:latin typeface="Arial" panose="020B0604020202020204" pitchFamily="34" charset="0"/>
                          <a:cs typeface="Arial" panose="020B0604020202020204" pitchFamily="34" charset="0"/>
                        </a:rPr>
                        <a:t>N=52</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СУМСЬКА, </a:t>
                      </a:r>
                      <a:r>
                        <a:rPr lang="en-US" sz="600" b="0" i="0" u="none" strike="noStrike" dirty="0">
                          <a:solidFill>
                            <a:srgbClr val="000000"/>
                          </a:solidFill>
                          <a:effectLst/>
                          <a:latin typeface="Arial" panose="020B0604020202020204" pitchFamily="34" charset="0"/>
                          <a:cs typeface="Arial" panose="020B0604020202020204" pitchFamily="34" charset="0"/>
                        </a:rPr>
                        <a:t>N=50</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ПОЛТАВСЬКА, </a:t>
                      </a:r>
                      <a:r>
                        <a:rPr lang="en-US" sz="600" b="0" i="0" u="none" strike="noStrike" dirty="0">
                          <a:solidFill>
                            <a:srgbClr val="000000"/>
                          </a:solidFill>
                          <a:effectLst/>
                          <a:latin typeface="Arial" panose="020B0604020202020204" pitchFamily="34" charset="0"/>
                          <a:cs typeface="Arial" panose="020B0604020202020204" pitchFamily="34" charset="0"/>
                        </a:rPr>
                        <a:t>N=73</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ДНІПРОПЕТРОВСЬКА, </a:t>
                      </a:r>
                      <a:r>
                        <a:rPr lang="en-US" sz="600" b="0" i="0" u="none" strike="noStrike" dirty="0">
                          <a:solidFill>
                            <a:srgbClr val="000000"/>
                          </a:solidFill>
                          <a:effectLst/>
                          <a:latin typeface="Arial" panose="020B0604020202020204" pitchFamily="34" charset="0"/>
                          <a:cs typeface="Arial" panose="020B0604020202020204" pitchFamily="34" charset="0"/>
                        </a:rPr>
                        <a:t>N=172</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ВІННИЦЬКА, </a:t>
                      </a:r>
                      <a:r>
                        <a:rPr lang="en-US" sz="600" b="0" i="0" u="none" strike="noStrike" dirty="0">
                          <a:solidFill>
                            <a:srgbClr val="000000"/>
                          </a:solidFill>
                          <a:effectLst/>
                          <a:latin typeface="Arial" panose="020B0604020202020204" pitchFamily="34" charset="0"/>
                          <a:cs typeface="Arial" panose="020B0604020202020204" pitchFamily="34" charset="0"/>
                        </a:rPr>
                        <a:t>N=58</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РІВНЕНСЬКА, </a:t>
                      </a:r>
                      <a:r>
                        <a:rPr lang="en-US" sz="600" b="0" i="0" u="none" strike="noStrike" dirty="0">
                          <a:solidFill>
                            <a:srgbClr val="000000"/>
                          </a:solidFill>
                          <a:effectLst/>
                          <a:latin typeface="Arial" panose="020B0604020202020204" pitchFamily="34" charset="0"/>
                          <a:cs typeface="Arial" panose="020B0604020202020204" pitchFamily="34" charset="0"/>
                        </a:rPr>
                        <a:t>N=57</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ДОНЕЦЬКА, </a:t>
                      </a:r>
                      <a:r>
                        <a:rPr lang="en-US" sz="600" b="0" i="0" u="none" strike="noStrike" dirty="0">
                          <a:solidFill>
                            <a:srgbClr val="000000"/>
                          </a:solidFill>
                          <a:effectLst/>
                          <a:latin typeface="Arial" panose="020B0604020202020204" pitchFamily="34" charset="0"/>
                          <a:cs typeface="Arial" panose="020B0604020202020204" pitchFamily="34" charset="0"/>
                        </a:rPr>
                        <a:t>N=50</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ЗАПОРІЗЬКА, </a:t>
                      </a:r>
                      <a:r>
                        <a:rPr lang="en-US" sz="600" b="0" i="0" u="none" strike="noStrike" dirty="0">
                          <a:solidFill>
                            <a:srgbClr val="000000"/>
                          </a:solidFill>
                          <a:effectLst/>
                          <a:latin typeface="Arial" panose="020B0604020202020204" pitchFamily="34" charset="0"/>
                          <a:cs typeface="Arial" panose="020B0604020202020204" pitchFamily="34" charset="0"/>
                        </a:rPr>
                        <a:t>N=97</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ІВАНО-ФРАНКІВСЬКА, </a:t>
                      </a:r>
                      <a:r>
                        <a:rPr lang="en-US" sz="600" b="0" i="0" u="none" strike="noStrike" dirty="0">
                          <a:solidFill>
                            <a:srgbClr val="000000"/>
                          </a:solidFill>
                          <a:effectLst/>
                          <a:latin typeface="Arial" panose="020B0604020202020204" pitchFamily="34" charset="0"/>
                          <a:cs typeface="Arial" panose="020B0604020202020204" pitchFamily="34" charset="0"/>
                        </a:rPr>
                        <a:t>N=50</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a:solidFill>
                            <a:srgbClr val="000000"/>
                          </a:solidFill>
                          <a:effectLst/>
                          <a:latin typeface="Arial" panose="020B0604020202020204" pitchFamily="34" charset="0"/>
                          <a:cs typeface="Arial" panose="020B0604020202020204" pitchFamily="34" charset="0"/>
                        </a:rPr>
                        <a:t>ЗАГАЛОМ, </a:t>
                      </a:r>
                      <a:r>
                        <a:rPr lang="en-US" sz="600" b="0" i="0" u="none" strike="noStrike" dirty="0">
                          <a:solidFill>
                            <a:srgbClr val="000000"/>
                          </a:solidFill>
                          <a:effectLst/>
                          <a:latin typeface="Arial" panose="020B0604020202020204" pitchFamily="34" charset="0"/>
                          <a:cs typeface="Arial" panose="020B0604020202020204" pitchFamily="34" charset="0"/>
                        </a:rPr>
                        <a:t>N=2271</a:t>
                      </a: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r>
            </a:tbl>
          </a:graphicData>
        </a:graphic>
      </p:graphicFrame>
      <p:sp>
        <p:nvSpPr>
          <p:cNvPr id="11" name="Текст 4"/>
          <p:cNvSpPr txBox="1">
            <a:spLocks/>
          </p:cNvSpPr>
          <p:nvPr/>
        </p:nvSpPr>
        <p:spPr bwMode="gray">
          <a:xfrm>
            <a:off x="323528" y="4515966"/>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a:solidFill>
                  <a:schemeClr val="tx1"/>
                </a:solidFill>
              </a:rPr>
              <a:t>Рамками  позначені </a:t>
            </a:r>
            <a:r>
              <a:rPr lang="uk-UA" dirty="0" smtClean="0">
                <a:solidFill>
                  <a:schemeClr val="tx1"/>
                </a:solidFill>
              </a:rPr>
              <a:t>статистично значимі відмінності в оцінці показника серед відповідної групи опитаних порівняно до аналогічного показника по вибірці в цілому (рівень значимості 90%). </a:t>
            </a:r>
            <a:r>
              <a:rPr lang="uk-UA" dirty="0">
                <a:solidFill>
                  <a:schemeClr val="tx1"/>
                </a:solidFill>
              </a:rPr>
              <a:t>Зелений колір – значення у відповідній групі вище ніж по вибірці в цілому, червоний - </a:t>
            </a:r>
            <a:r>
              <a:rPr lang="uk-UA" dirty="0" smtClean="0">
                <a:solidFill>
                  <a:schemeClr val="tx1"/>
                </a:solidFill>
              </a:rPr>
              <a:t>нижче</a:t>
            </a:r>
            <a:endParaRPr lang="ru-RU" dirty="0">
              <a:solidFill>
                <a:schemeClr val="tx1"/>
              </a:solidFill>
            </a:endParaRPr>
          </a:p>
        </p:txBody>
      </p:sp>
    </p:spTree>
    <p:extLst>
      <p:ext uri="{BB962C8B-B14F-4D97-AF65-F5344CB8AC3E}">
        <p14:creationId xmlns:p14="http://schemas.microsoft.com/office/powerpoint/2010/main" val="2304257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4090381409"/>
              </p:ext>
            </p:extLst>
          </p:nvPr>
        </p:nvGraphicFramePr>
        <p:xfrm>
          <a:off x="683556" y="3363838"/>
          <a:ext cx="7992894" cy="1080120"/>
        </p:xfrm>
        <a:graphic>
          <a:graphicData uri="http://schemas.openxmlformats.org/drawingml/2006/table">
            <a:tbl>
              <a:tblPr>
                <a:tableStyleId>{2D5ABB26-0587-4C30-8999-92F81FD0307C}</a:tableStyleId>
              </a:tblPr>
              <a:tblGrid>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gridCol w="307419"/>
              </a:tblGrid>
              <a:tr h="1080120">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ЛУГАНСЬКА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ХМЕЛЬНИЦЬКА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ЧЕРНІВЕЦЬКА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ТЕРНОПІЛЬСЬКА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ОДЕСЬКА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ХЕРСОНСЬКА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ЖИТОМИРСЬКА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ЗАКАРПАТСЬКА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ЧЕРКАСЬКА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МИКОЛАЇВСЬКА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ХАРКІВСЬКА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ЛЬВІВСЬКА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ВОЛИНСЬКА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М.КИЇВ</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КИЇВСЬКА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ЧЕРНІГІВСЬКА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КІРОВОГРАДСЬКА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СУМСЬКА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ПОЛТАВСЬКА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ДНІПРОПЕТРОВСЬКА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ВІННИЦЬКА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РІВНЕНСЬКА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ДОНЕЦЬКА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ЗАПОРІЗЬКА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ІВАНО-ФРАНКІВСЬКА</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c>
                  <a:txBody>
                    <a:bodyPr/>
                    <a:lstStyle/>
                    <a:p>
                      <a:pPr algn="l" fontAlgn="b"/>
                      <a:r>
                        <a:rPr lang="ru-RU" sz="600" b="0" i="0" u="none" strike="noStrike" dirty="0" smtClean="0">
                          <a:solidFill>
                            <a:srgbClr val="000000"/>
                          </a:solidFill>
                          <a:effectLst/>
                          <a:latin typeface="Arial" panose="020B0604020202020204" pitchFamily="34" charset="0"/>
                          <a:cs typeface="Arial" panose="020B0604020202020204" pitchFamily="34" charset="0"/>
                        </a:rPr>
                        <a:t>ЗАГАЛОМ</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vert="vert27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tcPr>
                </a:tc>
              </a:tr>
            </a:tbl>
          </a:graphicData>
        </a:graphic>
      </p:graphicFrame>
      <p:sp>
        <p:nvSpPr>
          <p:cNvPr id="2" name="Title 1"/>
          <p:cNvSpPr>
            <a:spLocks noGrp="1"/>
          </p:cNvSpPr>
          <p:nvPr>
            <p:ph type="title"/>
          </p:nvPr>
        </p:nvSpPr>
        <p:spPr bwMode="gray">
          <a:xfrm>
            <a:off x="323851" y="195419"/>
            <a:ext cx="8640637" cy="576105"/>
          </a:xfrm>
        </p:spPr>
        <p:txBody>
          <a:bodyPr/>
          <a:lstStyle/>
          <a:p>
            <a:r>
              <a:rPr lang="uk-UA" dirty="0" smtClean="0"/>
              <a:t>Сприйняття змін щодо корупції: по </a:t>
            </a:r>
            <a:r>
              <a:rPr lang="uk-UA" dirty="0"/>
              <a:t>областям – </a:t>
            </a:r>
            <a:r>
              <a:rPr lang="uk-UA" dirty="0" smtClean="0"/>
              <a:t>динаміка</a:t>
            </a:r>
            <a:endParaRPr lang="en-US" dirty="0"/>
          </a:p>
        </p:txBody>
      </p:sp>
      <p:graphicFrame>
        <p:nvGraphicFramePr>
          <p:cNvPr id="3" name="Объект 2"/>
          <p:cNvGraphicFramePr>
            <a:graphicFrameLocks noGrp="1"/>
          </p:cNvGraphicFramePr>
          <p:nvPr>
            <p:ph idx="1"/>
            <p:extLst>
              <p:ext uri="{D42A27DB-BD31-4B8C-83A1-F6EECF244321}">
                <p14:modId xmlns:p14="http://schemas.microsoft.com/office/powerpoint/2010/main" val="2636054835"/>
              </p:ext>
            </p:extLst>
          </p:nvPr>
        </p:nvGraphicFramePr>
        <p:xfrm>
          <a:off x="323528" y="1275606"/>
          <a:ext cx="8496622" cy="2160240"/>
        </p:xfrm>
        <a:graphic>
          <a:graphicData uri="http://schemas.openxmlformats.org/drawingml/2006/chart">
            <c:chart xmlns:c="http://schemas.openxmlformats.org/drawingml/2006/chart" xmlns:r="http://schemas.openxmlformats.org/officeDocument/2006/relationships" r:id="rId3"/>
          </a:graphicData>
        </a:graphic>
      </p:graphicFrame>
      <p:sp>
        <p:nvSpPr>
          <p:cNvPr id="5" name="Текст 4"/>
          <p:cNvSpPr>
            <a:spLocks noGrp="1"/>
          </p:cNvSpPr>
          <p:nvPr>
            <p:ph type="body" sz="quarter" idx="12"/>
          </p:nvPr>
        </p:nvSpPr>
        <p:spPr/>
        <p:txBody>
          <a:bodyPr anchor="t"/>
          <a:lstStyle/>
          <a:p>
            <a:r>
              <a:rPr lang="ru-RU" dirty="0" smtClean="0"/>
              <a:t>ЯК БИ ВИ ОЦІНИЛИ СИТУАЦІЮ З КОРУПЦІЇЄЮ В НАШИХ ДЕРЖАВНИХ ОРГАНАХ ЗА ОСТАННІ 6 МІСЯЦІВ: ЗА ШКАЛОЮ ВІД «-5» ДО «+5», ДЕ «-5» – СИТУАЦІЯ ЗНАЧНО ПОГІРШИЛАСЬ, «0» – НЕ ЗМІНИЛАСЬ, «+5» – ЗНАЧНО ПОКРАЩИЛАСЬ.</a:t>
            </a:r>
            <a:endParaRPr lang="ru-RU" dirty="0"/>
          </a:p>
        </p:txBody>
      </p:sp>
      <p:sp>
        <p:nvSpPr>
          <p:cNvPr id="6" name="TextBox 5"/>
          <p:cNvSpPr txBox="1"/>
          <p:nvPr/>
        </p:nvSpPr>
        <p:spPr>
          <a:xfrm>
            <a:off x="323528" y="843558"/>
            <a:ext cx="8496944" cy="216024"/>
          </a:xfrm>
          <a:prstGeom prst="rect">
            <a:avLst/>
          </a:prstGeom>
          <a:noFill/>
        </p:spPr>
        <p:txBody>
          <a:bodyPr wrap="square" lIns="0" tIns="0" rIns="0" bIns="0" rtlCol="0">
            <a:noAutofit/>
          </a:bodyPr>
          <a:lstStyle/>
          <a:p>
            <a:pPr>
              <a:spcBef>
                <a:spcPts val="300"/>
              </a:spcBef>
            </a:pPr>
            <a:r>
              <a:rPr lang="uk-UA" sz="1000" dirty="0">
                <a:latin typeface="Arial" pitchFamily="34" charset="0"/>
                <a:cs typeface="Arial" pitchFamily="34" charset="0"/>
              </a:rPr>
              <a:t>с</a:t>
            </a:r>
            <a:r>
              <a:rPr lang="uk-UA" sz="1000" dirty="0" smtClean="0">
                <a:latin typeface="Arial" pitchFamily="34" charset="0"/>
                <a:cs typeface="Arial" pitchFamily="34" charset="0"/>
              </a:rPr>
              <a:t>ередня оцінка від «-5» до «+5»</a:t>
            </a:r>
          </a:p>
        </p:txBody>
      </p:sp>
      <p:sp>
        <p:nvSpPr>
          <p:cNvPr id="11" name="Текст 4"/>
          <p:cNvSpPr txBox="1">
            <a:spLocks/>
          </p:cNvSpPr>
          <p:nvPr/>
        </p:nvSpPr>
        <p:spPr bwMode="gray">
          <a:xfrm>
            <a:off x="323528" y="4659536"/>
            <a:ext cx="8496300" cy="144462"/>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smtClean="0">
                <a:solidFill>
                  <a:schemeClr val="tx1"/>
                </a:solidFill>
              </a:rPr>
              <a:t>Рамками позначені </a:t>
            </a:r>
            <a:r>
              <a:rPr lang="uk-UA" dirty="0">
                <a:solidFill>
                  <a:srgbClr val="000000"/>
                </a:solidFill>
              </a:rPr>
              <a:t>статистично значимі відмінності між даними </a:t>
            </a:r>
            <a:r>
              <a:rPr lang="uk-UA" dirty="0" smtClean="0">
                <a:solidFill>
                  <a:srgbClr val="000000"/>
                </a:solidFill>
              </a:rPr>
              <a:t>першої та другої хвилі </a:t>
            </a:r>
            <a:r>
              <a:rPr lang="uk-UA" dirty="0">
                <a:solidFill>
                  <a:srgbClr val="000000"/>
                </a:solidFill>
              </a:rPr>
              <a:t>(рівень значимості 90</a:t>
            </a:r>
            <a:r>
              <a:rPr lang="uk-UA" dirty="0" smtClean="0">
                <a:solidFill>
                  <a:srgbClr val="000000"/>
                </a:solidFill>
              </a:rPr>
              <a:t>%). </a:t>
            </a:r>
            <a:r>
              <a:rPr lang="uk-UA" dirty="0">
                <a:solidFill>
                  <a:schemeClr val="tx1"/>
                </a:solidFill>
              </a:rPr>
              <a:t>Зелений колір – значення у </a:t>
            </a:r>
            <a:r>
              <a:rPr lang="uk-UA" dirty="0" smtClean="0">
                <a:solidFill>
                  <a:schemeClr val="tx1"/>
                </a:solidFill>
              </a:rPr>
              <a:t>другій хвилі зросло, </a:t>
            </a:r>
            <a:r>
              <a:rPr lang="uk-UA" dirty="0">
                <a:solidFill>
                  <a:schemeClr val="tx1"/>
                </a:solidFill>
              </a:rPr>
              <a:t>червоний - </a:t>
            </a:r>
            <a:r>
              <a:rPr lang="uk-UA" dirty="0" smtClean="0">
                <a:solidFill>
                  <a:schemeClr val="tx1"/>
                </a:solidFill>
              </a:rPr>
              <a:t>зменшилось</a:t>
            </a:r>
            <a:endParaRPr lang="ru-RU" dirty="0">
              <a:solidFill>
                <a:schemeClr val="tx1"/>
              </a:solidFill>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86329618"/>
              </p:ext>
            </p:extLst>
          </p:nvPr>
        </p:nvGraphicFramePr>
        <p:xfrm>
          <a:off x="7812360" y="334112"/>
          <a:ext cx="829716" cy="543560"/>
        </p:xfrm>
        <a:graphic>
          <a:graphicData uri="http://schemas.openxmlformats.org/drawingml/2006/table">
            <a:tbl>
              <a:tblPr firstRow="1" bandRow="1">
                <a:tableStyleId>{5940675A-B579-460E-94D1-54222C63F5DA}</a:tableStyleId>
              </a:tblPr>
              <a:tblGrid>
                <a:gridCol w="208280"/>
                <a:gridCol w="621436"/>
              </a:tblGrid>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r>
                        <a:rPr lang="uk-UA" sz="800" dirty="0" smtClean="0"/>
                        <a:t>1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alpha val="60000"/>
                      </a:schemeClr>
                    </a:solidFill>
                  </a:tcPr>
                </a:tc>
                <a:tc>
                  <a:txBody>
                    <a:bodyPr/>
                    <a:lstStyle/>
                    <a:p>
                      <a:r>
                        <a:rPr lang="uk-UA" sz="800" dirty="0" smtClean="0"/>
                        <a:t>2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566673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3571579918"/>
              </p:ext>
            </p:extLst>
          </p:nvPr>
        </p:nvGraphicFramePr>
        <p:xfrm>
          <a:off x="323850" y="1203598"/>
          <a:ext cx="7200478" cy="34568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gray">
          <a:xfrm>
            <a:off x="323851" y="195419"/>
            <a:ext cx="8496621" cy="576105"/>
          </a:xfrm>
        </p:spPr>
        <p:txBody>
          <a:bodyPr/>
          <a:lstStyle/>
          <a:p>
            <a:r>
              <a:rPr lang="uk-UA" dirty="0" smtClean="0"/>
              <a:t>Чи стикались з корупцією за останні 6 </a:t>
            </a:r>
            <a:r>
              <a:rPr lang="uk-UA" dirty="0"/>
              <a:t>місяців – динаміка</a:t>
            </a:r>
            <a:endParaRPr lang="en-US" dirty="0"/>
          </a:p>
        </p:txBody>
      </p:sp>
      <p:sp>
        <p:nvSpPr>
          <p:cNvPr id="5" name="Текст 4"/>
          <p:cNvSpPr>
            <a:spLocks noGrp="1"/>
          </p:cNvSpPr>
          <p:nvPr>
            <p:ph type="body" sz="quarter" idx="12"/>
          </p:nvPr>
        </p:nvSpPr>
        <p:spPr/>
        <p:txBody>
          <a:bodyPr anchor="t"/>
          <a:lstStyle/>
          <a:p>
            <a:r>
              <a:rPr lang="ru-RU" dirty="0" smtClean="0"/>
              <a:t>СКАЖІТЬ, БУДЬ ЛАСКА, ЧИ СТИКАЛАСЯ ВАША КОМПАНІЯ ЗА ОСТАННІ ПІВРОКУ З ТИМ, ЩО ДЕРЖАВНИЙ ОРГАН ПРИМУШУВАВ ДО ДАЧІ ХАБАРА? ЯКЩО ТАК, ТО В ЯКОМУ ДЕРЖАВНОМУ ОРГАНІ?</a:t>
            </a:r>
            <a:endParaRPr lang="ru-RU" dirty="0"/>
          </a:p>
        </p:txBody>
      </p:sp>
      <p:sp>
        <p:nvSpPr>
          <p:cNvPr id="6" name="TextBox 5"/>
          <p:cNvSpPr txBox="1"/>
          <p:nvPr/>
        </p:nvSpPr>
        <p:spPr>
          <a:xfrm>
            <a:off x="323528" y="843558"/>
            <a:ext cx="8496944" cy="216024"/>
          </a:xfrm>
          <a:prstGeom prst="rect">
            <a:avLst/>
          </a:prstGeom>
          <a:noFill/>
        </p:spPr>
        <p:txBody>
          <a:bodyPr wrap="square" lIns="0" tIns="0" rIns="0" bIns="0" rtlCol="0">
            <a:noAutofit/>
          </a:bodyPr>
          <a:lstStyle/>
          <a:p>
            <a:pPr>
              <a:spcBef>
                <a:spcPts val="300"/>
              </a:spcBef>
            </a:pPr>
            <a:r>
              <a:rPr lang="uk-UA" sz="1000" dirty="0">
                <a:latin typeface="Arial" pitchFamily="34" charset="0"/>
                <a:cs typeface="Arial" pitchFamily="34" charset="0"/>
              </a:rPr>
              <a:t>% до всіх опитаних, </a:t>
            </a:r>
            <a:r>
              <a:rPr lang="en-US" sz="1000" dirty="0">
                <a:latin typeface="Arial" pitchFamily="34" charset="0"/>
                <a:cs typeface="Arial" pitchFamily="34" charset="0"/>
              </a:rPr>
              <a:t>1 </a:t>
            </a:r>
            <a:r>
              <a:rPr lang="uk-UA" sz="1000" dirty="0">
                <a:latin typeface="Arial" pitchFamily="34" charset="0"/>
                <a:cs typeface="Arial" pitchFamily="34" charset="0"/>
              </a:rPr>
              <a:t>хвиля, N</a:t>
            </a:r>
            <a:r>
              <a:rPr lang="en-US" sz="1000" dirty="0">
                <a:latin typeface="Arial" pitchFamily="34" charset="0"/>
                <a:cs typeface="Arial" pitchFamily="34" charset="0"/>
              </a:rPr>
              <a:t> </a:t>
            </a:r>
            <a:r>
              <a:rPr lang="uk-UA" sz="1000" dirty="0">
                <a:latin typeface="Arial" pitchFamily="34" charset="0"/>
                <a:cs typeface="Arial" pitchFamily="34" charset="0"/>
              </a:rPr>
              <a:t>=</a:t>
            </a:r>
            <a:r>
              <a:rPr lang="en-US" sz="1000" dirty="0">
                <a:latin typeface="Arial" pitchFamily="34" charset="0"/>
                <a:cs typeface="Arial" pitchFamily="34" charset="0"/>
              </a:rPr>
              <a:t> 2741</a:t>
            </a:r>
            <a:r>
              <a:rPr lang="uk-UA" sz="1000" dirty="0">
                <a:latin typeface="Arial" pitchFamily="34" charset="0"/>
                <a:cs typeface="Arial" pitchFamily="34" charset="0"/>
              </a:rPr>
              <a:t>; 2 хвиля, N</a:t>
            </a:r>
            <a:r>
              <a:rPr lang="en-US" sz="1000" dirty="0">
                <a:latin typeface="Arial" pitchFamily="34" charset="0"/>
                <a:cs typeface="Arial" pitchFamily="34" charset="0"/>
              </a:rPr>
              <a:t> </a:t>
            </a:r>
            <a:r>
              <a:rPr lang="uk-UA" sz="1000" dirty="0">
                <a:latin typeface="Arial" pitchFamily="34" charset="0"/>
                <a:cs typeface="Arial" pitchFamily="34" charset="0"/>
              </a:rPr>
              <a:t>=</a:t>
            </a:r>
            <a:r>
              <a:rPr lang="en-US" sz="1000" dirty="0">
                <a:latin typeface="Arial" pitchFamily="34" charset="0"/>
                <a:cs typeface="Arial" pitchFamily="34" charset="0"/>
              </a:rPr>
              <a:t> 2</a:t>
            </a:r>
            <a:r>
              <a:rPr lang="uk-UA" sz="1000" dirty="0">
                <a:latin typeface="Arial" pitchFamily="34" charset="0"/>
                <a:cs typeface="Arial" pitchFamily="34" charset="0"/>
              </a:rPr>
              <a:t>271</a:t>
            </a:r>
          </a:p>
        </p:txBody>
      </p:sp>
      <p:graphicFrame>
        <p:nvGraphicFramePr>
          <p:cNvPr id="9" name="Таблица 8"/>
          <p:cNvGraphicFramePr>
            <a:graphicFrameLocks noGrp="1"/>
          </p:cNvGraphicFramePr>
          <p:nvPr>
            <p:extLst>
              <p:ext uri="{D42A27DB-BD31-4B8C-83A1-F6EECF244321}">
                <p14:modId xmlns:p14="http://schemas.microsoft.com/office/powerpoint/2010/main" val="436030067"/>
              </p:ext>
            </p:extLst>
          </p:nvPr>
        </p:nvGraphicFramePr>
        <p:xfrm>
          <a:off x="7801285" y="3776870"/>
          <a:ext cx="925003" cy="543560"/>
        </p:xfrm>
        <a:graphic>
          <a:graphicData uri="http://schemas.openxmlformats.org/drawingml/2006/table">
            <a:tbl>
              <a:tblPr firstRow="1" bandRow="1">
                <a:tableStyleId>{5940675A-B579-460E-94D1-54222C63F5DA}</a:tableStyleId>
              </a:tblPr>
              <a:tblGrid>
                <a:gridCol w="208280"/>
                <a:gridCol w="716723"/>
              </a:tblGrid>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r>
                        <a:rPr lang="uk-UA" sz="800" dirty="0" smtClean="0"/>
                        <a:t>1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alpha val="60000"/>
                      </a:schemeClr>
                    </a:solidFill>
                  </a:tcPr>
                </a:tc>
                <a:tc>
                  <a:txBody>
                    <a:bodyPr/>
                    <a:lstStyle/>
                    <a:p>
                      <a:r>
                        <a:rPr lang="uk-UA" sz="800" dirty="0" smtClean="0"/>
                        <a:t>2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0" name="Текст 4"/>
          <p:cNvSpPr txBox="1">
            <a:spLocks/>
          </p:cNvSpPr>
          <p:nvPr/>
        </p:nvSpPr>
        <p:spPr bwMode="gray">
          <a:xfrm>
            <a:off x="323528" y="4587974"/>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smtClean="0">
                <a:solidFill>
                  <a:schemeClr val="tx1"/>
                </a:solidFill>
              </a:rPr>
              <a:t>Рамками позначені </a:t>
            </a:r>
            <a:r>
              <a:rPr lang="uk-UA" dirty="0">
                <a:solidFill>
                  <a:srgbClr val="000000"/>
                </a:solidFill>
              </a:rPr>
              <a:t>статистично значимі відмінності між даними </a:t>
            </a:r>
            <a:r>
              <a:rPr lang="uk-UA" dirty="0" smtClean="0">
                <a:solidFill>
                  <a:srgbClr val="000000"/>
                </a:solidFill>
              </a:rPr>
              <a:t>першої та другої хвилі </a:t>
            </a:r>
            <a:r>
              <a:rPr lang="uk-UA" dirty="0">
                <a:solidFill>
                  <a:srgbClr val="000000"/>
                </a:solidFill>
              </a:rPr>
              <a:t>(рівень значимості 90</a:t>
            </a:r>
            <a:r>
              <a:rPr lang="uk-UA" dirty="0" smtClean="0">
                <a:solidFill>
                  <a:srgbClr val="000000"/>
                </a:solidFill>
              </a:rPr>
              <a:t>%). </a:t>
            </a:r>
            <a:r>
              <a:rPr lang="uk-UA" dirty="0">
                <a:solidFill>
                  <a:schemeClr val="tx1"/>
                </a:solidFill>
              </a:rPr>
              <a:t>Зелений колір – значення у </a:t>
            </a:r>
            <a:r>
              <a:rPr lang="uk-UA" dirty="0" smtClean="0">
                <a:solidFill>
                  <a:schemeClr val="tx1"/>
                </a:solidFill>
              </a:rPr>
              <a:t>другій хвилі зросло, </a:t>
            </a:r>
            <a:r>
              <a:rPr lang="uk-UA" dirty="0">
                <a:solidFill>
                  <a:schemeClr val="tx1"/>
                </a:solidFill>
              </a:rPr>
              <a:t>червоний - </a:t>
            </a:r>
            <a:r>
              <a:rPr lang="uk-UA" dirty="0" smtClean="0">
                <a:solidFill>
                  <a:schemeClr val="tx1"/>
                </a:solidFill>
              </a:rPr>
              <a:t>знизилось</a:t>
            </a:r>
            <a:endParaRPr lang="ru-RU"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4267292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495977" cy="576105"/>
          </a:xfrm>
        </p:spPr>
        <p:txBody>
          <a:bodyPr/>
          <a:lstStyle/>
          <a:p>
            <a:r>
              <a:rPr lang="uk-UA" dirty="0" smtClean="0"/>
              <a:t>Стикались з корупцією </a:t>
            </a:r>
            <a:r>
              <a:rPr lang="uk-UA" dirty="0"/>
              <a:t>за останні 6 </a:t>
            </a:r>
            <a:r>
              <a:rPr lang="uk-UA" dirty="0" smtClean="0"/>
              <a:t>місяців: </a:t>
            </a:r>
            <a:r>
              <a:rPr lang="uk-UA" dirty="0"/>
              <a:t>в розрізі різних груп опитаних підприємств</a:t>
            </a:r>
            <a:r>
              <a:rPr lang="uk-UA" dirty="0" smtClean="0"/>
              <a:t> </a:t>
            </a:r>
            <a:r>
              <a:rPr lang="uk-UA" dirty="0"/>
              <a:t>– друга хвиля (</a:t>
            </a:r>
            <a:r>
              <a:rPr lang="uk-UA" dirty="0" smtClean="0"/>
              <a:t>1)</a:t>
            </a:r>
            <a:endParaRPr lang="en-US" dirty="0"/>
          </a:p>
        </p:txBody>
      </p:sp>
      <p:sp>
        <p:nvSpPr>
          <p:cNvPr id="5" name="Текст 4"/>
          <p:cNvSpPr>
            <a:spLocks noGrp="1"/>
          </p:cNvSpPr>
          <p:nvPr>
            <p:ph type="body" sz="quarter" idx="12"/>
          </p:nvPr>
        </p:nvSpPr>
        <p:spPr/>
        <p:txBody>
          <a:bodyPr anchor="t"/>
          <a:lstStyle/>
          <a:p>
            <a:r>
              <a:rPr lang="ru-RU" dirty="0"/>
              <a:t>СКАЖІТЬ, БУДЬ ЛАСКА, ЧИ СТИКАЛАСЯ ВАША КОМПАНІЯ ЗА ОСТАННІ ПІВРОКУ З ТИМ, ЩО ДЕРЖАВНИЙ ОРГАН ПРИМУШУВАВ ДО ДАЧІ ХАБАРА? ЯКЩО ТАК, ТО В ЯКОМУ ДЕРЖАВНОМУ ОРГАНІ?</a:t>
            </a:r>
          </a:p>
        </p:txBody>
      </p:sp>
      <p:graphicFrame>
        <p:nvGraphicFramePr>
          <p:cNvPr id="9" name="Объект 8"/>
          <p:cNvGraphicFramePr>
            <a:graphicFrameLocks noGrp="1"/>
          </p:cNvGraphicFramePr>
          <p:nvPr>
            <p:ph idx="1"/>
            <p:extLst>
              <p:ext uri="{D42A27DB-BD31-4B8C-83A1-F6EECF244321}">
                <p14:modId xmlns:p14="http://schemas.microsoft.com/office/powerpoint/2010/main" val="1510068230"/>
              </p:ext>
            </p:extLst>
          </p:nvPr>
        </p:nvGraphicFramePr>
        <p:xfrm>
          <a:off x="323850" y="987574"/>
          <a:ext cx="8495978"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107504" y="1779662"/>
            <a:ext cx="1296144" cy="144016"/>
          </a:xfrm>
          <a:prstGeom prst="rect">
            <a:avLst/>
          </a:prstGeom>
          <a:noFill/>
        </p:spPr>
        <p:txBody>
          <a:bodyPr wrap="square" lIns="0" tIns="0" rIns="0" bIns="0" rtlCol="0">
            <a:noAutofit/>
          </a:bodyPr>
          <a:lstStyle/>
          <a:p>
            <a:pPr>
              <a:spcBef>
                <a:spcPts val="300"/>
              </a:spcBef>
            </a:pPr>
            <a:r>
              <a:rPr lang="uk-UA" sz="800" b="1" dirty="0" smtClean="0">
                <a:latin typeface="Arial" pitchFamily="34" charset="0"/>
                <a:cs typeface="Arial" pitchFamily="34" charset="0"/>
              </a:rPr>
              <a:t>Галузь</a:t>
            </a:r>
            <a:endParaRPr lang="ru-RU" sz="800" b="1" dirty="0" smtClean="0">
              <a:latin typeface="Arial" pitchFamily="34" charset="0"/>
              <a:cs typeface="Arial" pitchFamily="34" charset="0"/>
            </a:endParaRPr>
          </a:p>
        </p:txBody>
      </p:sp>
      <p:sp>
        <p:nvSpPr>
          <p:cNvPr id="8" name="Текст 4"/>
          <p:cNvSpPr txBox="1">
            <a:spLocks/>
          </p:cNvSpPr>
          <p:nvPr/>
        </p:nvSpPr>
        <p:spPr bwMode="gray">
          <a:xfrm>
            <a:off x="323528" y="4515966"/>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a:solidFill>
                  <a:schemeClr val="tx1"/>
                </a:solidFill>
              </a:rPr>
              <a:t>С</a:t>
            </a:r>
            <a:r>
              <a:rPr lang="uk-UA" dirty="0" smtClean="0">
                <a:solidFill>
                  <a:schemeClr val="tx1"/>
                </a:solidFill>
              </a:rPr>
              <a:t>татистично значимих відмінностей в оцінці показника серед відповідної групи опитаних порівняно до аналогічного показника по вибірці в цілому не виявлено (рівень значимості 90%). </a:t>
            </a:r>
            <a:endParaRPr lang="ru-RU" dirty="0">
              <a:solidFill>
                <a:schemeClr val="tx1"/>
              </a:solidFill>
            </a:endParaRPr>
          </a:p>
        </p:txBody>
      </p:sp>
    </p:spTree>
    <p:extLst>
      <p:ext uri="{BB962C8B-B14F-4D97-AF65-F5344CB8AC3E}">
        <p14:creationId xmlns:p14="http://schemas.microsoft.com/office/powerpoint/2010/main" val="976906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495977" cy="576105"/>
          </a:xfrm>
        </p:spPr>
        <p:txBody>
          <a:bodyPr/>
          <a:lstStyle/>
          <a:p>
            <a:r>
              <a:rPr lang="uk-UA" dirty="0" smtClean="0"/>
              <a:t>Стикались з корупцією </a:t>
            </a:r>
            <a:r>
              <a:rPr lang="uk-UA" dirty="0"/>
              <a:t>за останні 6 </a:t>
            </a:r>
            <a:r>
              <a:rPr lang="uk-UA" dirty="0" smtClean="0"/>
              <a:t>місяців: </a:t>
            </a:r>
            <a:r>
              <a:rPr lang="uk-UA" dirty="0"/>
              <a:t>в розрізі різних груп опитаних підприємств</a:t>
            </a:r>
            <a:r>
              <a:rPr lang="uk-UA" dirty="0" smtClean="0"/>
              <a:t> </a:t>
            </a:r>
            <a:r>
              <a:rPr lang="uk-UA" dirty="0"/>
              <a:t>– друга хвиля (</a:t>
            </a:r>
            <a:r>
              <a:rPr lang="uk-UA" dirty="0" smtClean="0"/>
              <a:t>2)</a:t>
            </a:r>
            <a:endParaRPr lang="en-US" dirty="0"/>
          </a:p>
        </p:txBody>
      </p:sp>
      <p:sp>
        <p:nvSpPr>
          <p:cNvPr id="5" name="Текст 4"/>
          <p:cNvSpPr>
            <a:spLocks noGrp="1"/>
          </p:cNvSpPr>
          <p:nvPr>
            <p:ph type="body" sz="quarter" idx="12"/>
          </p:nvPr>
        </p:nvSpPr>
        <p:spPr/>
        <p:txBody>
          <a:bodyPr anchor="t"/>
          <a:lstStyle/>
          <a:p>
            <a:r>
              <a:rPr lang="ru-RU" dirty="0"/>
              <a:t>СКАЖІТЬ, БУДЬ ЛАСКА, ЧИ СТИКАЛАСЯ ВАША КОМПАНІЯ ЗА ОСТАННІ ПІВРОКУ З ТИМ, ЩО ДЕРЖАВНИЙ ОРГАН ПРИМУШУВАВ ДО ДАЧІ ХАБАРА? ЯКЩО ТАК, ТО В ЯКОМУ ДЕРЖАВНОМУ ОРГАНІ?</a:t>
            </a:r>
          </a:p>
        </p:txBody>
      </p:sp>
      <p:sp>
        <p:nvSpPr>
          <p:cNvPr id="14" name="Текст 4"/>
          <p:cNvSpPr txBox="1">
            <a:spLocks/>
          </p:cNvSpPr>
          <p:nvPr/>
        </p:nvSpPr>
        <p:spPr bwMode="gray">
          <a:xfrm>
            <a:off x="323528" y="4515966"/>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smtClean="0">
                <a:solidFill>
                  <a:schemeClr val="tx1"/>
                </a:solidFill>
              </a:rPr>
              <a:t>Рамками позначені статистично значимі відмінності в оцінці показника серед відповідної групи опитаних порівняно до аналогічного показника по вибірці в цілому (рівень значимості 90%). Зелений колір – значення у відповідній групі вище ніж по вибірці в цілому, червоний - нижче</a:t>
            </a:r>
            <a:endParaRPr lang="ru-RU" dirty="0">
              <a:solidFill>
                <a:schemeClr val="tx1"/>
              </a:solidFill>
            </a:endParaRPr>
          </a:p>
        </p:txBody>
      </p:sp>
      <p:graphicFrame>
        <p:nvGraphicFramePr>
          <p:cNvPr id="20" name="Объект 8"/>
          <p:cNvGraphicFramePr>
            <a:graphicFrameLocks/>
          </p:cNvGraphicFramePr>
          <p:nvPr>
            <p:extLst>
              <p:ext uri="{D42A27DB-BD31-4B8C-83A1-F6EECF244321}">
                <p14:modId xmlns:p14="http://schemas.microsoft.com/office/powerpoint/2010/main" val="2715757232"/>
              </p:ext>
            </p:extLst>
          </p:nvPr>
        </p:nvGraphicFramePr>
        <p:xfrm>
          <a:off x="323528" y="987574"/>
          <a:ext cx="8496300"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323528" y="1262467"/>
            <a:ext cx="1296144" cy="157155"/>
          </a:xfrm>
          <a:prstGeom prst="rect">
            <a:avLst/>
          </a:prstGeom>
          <a:noFill/>
        </p:spPr>
        <p:txBody>
          <a:bodyPr wrap="square" lIns="0" tIns="0" rIns="0" bIns="0" rtlCol="0">
            <a:noAutofit/>
          </a:bodyPr>
          <a:lstStyle/>
          <a:p>
            <a:pPr>
              <a:spcBef>
                <a:spcPts val="300"/>
              </a:spcBef>
            </a:pPr>
            <a:r>
              <a:rPr lang="uk-UA" sz="800" b="1" dirty="0" smtClean="0">
                <a:latin typeface="Arial" pitchFamily="34" charset="0"/>
                <a:cs typeface="Arial" pitchFamily="34" charset="0"/>
              </a:rPr>
              <a:t>Область</a:t>
            </a:r>
            <a:endParaRPr lang="ru-RU" sz="800" b="1" dirty="0" smtClean="0">
              <a:latin typeface="Arial" pitchFamily="34" charset="0"/>
              <a:cs typeface="Arial" pitchFamily="34" charset="0"/>
            </a:endParaRPr>
          </a:p>
        </p:txBody>
      </p:sp>
    </p:spTree>
    <p:extLst>
      <p:ext uri="{BB962C8B-B14F-4D97-AF65-F5344CB8AC3E}">
        <p14:creationId xmlns:p14="http://schemas.microsoft.com/office/powerpoint/2010/main" val="1258671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495977" cy="576105"/>
          </a:xfrm>
        </p:spPr>
        <p:txBody>
          <a:bodyPr/>
          <a:lstStyle/>
          <a:p>
            <a:r>
              <a:rPr lang="uk-UA" dirty="0" smtClean="0"/>
              <a:t>Стикались з корупцією </a:t>
            </a:r>
            <a:r>
              <a:rPr lang="uk-UA" dirty="0"/>
              <a:t>за останні 6 </a:t>
            </a:r>
            <a:r>
              <a:rPr lang="uk-UA" dirty="0" smtClean="0"/>
              <a:t>місяців: </a:t>
            </a:r>
            <a:r>
              <a:rPr lang="uk-UA" dirty="0"/>
              <a:t>в розрізі різних груп опитаних підприємств</a:t>
            </a:r>
            <a:r>
              <a:rPr lang="uk-UA" dirty="0" smtClean="0"/>
              <a:t> </a:t>
            </a:r>
            <a:r>
              <a:rPr lang="uk-UA" dirty="0"/>
              <a:t>– </a:t>
            </a:r>
            <a:r>
              <a:rPr lang="uk-UA" dirty="0" smtClean="0"/>
              <a:t>динаміка </a:t>
            </a:r>
            <a:r>
              <a:rPr lang="uk-UA" dirty="0"/>
              <a:t>(</a:t>
            </a:r>
            <a:r>
              <a:rPr lang="uk-UA" dirty="0" smtClean="0"/>
              <a:t>1)</a:t>
            </a:r>
            <a:endParaRPr lang="en-US" dirty="0"/>
          </a:p>
        </p:txBody>
      </p:sp>
      <p:sp>
        <p:nvSpPr>
          <p:cNvPr id="5" name="Текст 4"/>
          <p:cNvSpPr>
            <a:spLocks noGrp="1"/>
          </p:cNvSpPr>
          <p:nvPr>
            <p:ph type="body" sz="quarter" idx="12"/>
          </p:nvPr>
        </p:nvSpPr>
        <p:spPr/>
        <p:txBody>
          <a:bodyPr anchor="t"/>
          <a:lstStyle/>
          <a:p>
            <a:r>
              <a:rPr lang="ru-RU" dirty="0"/>
              <a:t>СКАЖІТЬ, БУДЬ ЛАСКА, ЧИ СТИКАЛАСЯ ВАША КОМПАНІЯ ЗА ОСТАННІ ПІВРОКУ З ТИМ, ЩО ДЕРЖАВНИЙ ОРГАН ПРИМУШУВАВ ДО ДАЧІ ХАБАРА? ЯКЩО ТАК, ТО В ЯКОМУ ДЕРЖАВНОМУ ОРГАНІ?</a:t>
            </a:r>
          </a:p>
        </p:txBody>
      </p:sp>
      <p:graphicFrame>
        <p:nvGraphicFramePr>
          <p:cNvPr id="9" name="Объект 8"/>
          <p:cNvGraphicFramePr>
            <a:graphicFrameLocks noGrp="1"/>
          </p:cNvGraphicFramePr>
          <p:nvPr>
            <p:ph idx="1"/>
            <p:extLst>
              <p:ext uri="{D42A27DB-BD31-4B8C-83A1-F6EECF244321}">
                <p14:modId xmlns:p14="http://schemas.microsoft.com/office/powerpoint/2010/main" val="2624225046"/>
              </p:ext>
            </p:extLst>
          </p:nvPr>
        </p:nvGraphicFramePr>
        <p:xfrm>
          <a:off x="323850" y="987574"/>
          <a:ext cx="8495978"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107504" y="1779662"/>
            <a:ext cx="1296144" cy="144016"/>
          </a:xfrm>
          <a:prstGeom prst="rect">
            <a:avLst/>
          </a:prstGeom>
          <a:noFill/>
        </p:spPr>
        <p:txBody>
          <a:bodyPr wrap="square" lIns="0" tIns="0" rIns="0" bIns="0" rtlCol="0">
            <a:noAutofit/>
          </a:bodyPr>
          <a:lstStyle/>
          <a:p>
            <a:pPr>
              <a:spcBef>
                <a:spcPts val="300"/>
              </a:spcBef>
            </a:pPr>
            <a:r>
              <a:rPr lang="uk-UA" sz="800" b="1" dirty="0" smtClean="0">
                <a:latin typeface="Arial" pitchFamily="34" charset="0"/>
                <a:cs typeface="Arial" pitchFamily="34" charset="0"/>
              </a:rPr>
              <a:t>Галузь</a:t>
            </a:r>
            <a:endParaRPr lang="ru-RU" sz="800" b="1" dirty="0" smtClean="0">
              <a:latin typeface="Arial" pitchFamily="34" charset="0"/>
              <a:cs typeface="Arial" pitchFamily="34" charset="0"/>
            </a:endParaRPr>
          </a:p>
        </p:txBody>
      </p:sp>
      <p:cxnSp>
        <p:nvCxnSpPr>
          <p:cNvPr id="8" name="Прямая со стрелкой 7"/>
          <p:cNvCxnSpPr/>
          <p:nvPr/>
        </p:nvCxnSpPr>
        <p:spPr>
          <a:xfrm flipH="1">
            <a:off x="6522559" y="1462055"/>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6223060" y="4382834"/>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Текст 4"/>
          <p:cNvSpPr txBox="1">
            <a:spLocks/>
          </p:cNvSpPr>
          <p:nvPr/>
        </p:nvSpPr>
        <p:spPr bwMode="gray">
          <a:xfrm>
            <a:off x="323528" y="4515966"/>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smtClean="0">
                <a:solidFill>
                  <a:schemeClr val="tx1"/>
                </a:solidFill>
              </a:rPr>
              <a:t>Стрілками позначені </a:t>
            </a:r>
            <a:r>
              <a:rPr lang="uk-UA" dirty="0">
                <a:solidFill>
                  <a:srgbClr val="000000"/>
                </a:solidFill>
              </a:rPr>
              <a:t>статистично значимі відмінності між даними </a:t>
            </a:r>
            <a:r>
              <a:rPr lang="uk-UA" dirty="0" smtClean="0">
                <a:solidFill>
                  <a:srgbClr val="000000"/>
                </a:solidFill>
              </a:rPr>
              <a:t>першої та другої хвилі </a:t>
            </a:r>
            <a:r>
              <a:rPr lang="uk-UA" dirty="0">
                <a:solidFill>
                  <a:srgbClr val="000000"/>
                </a:solidFill>
              </a:rPr>
              <a:t>(рівень значимості 90</a:t>
            </a:r>
            <a:r>
              <a:rPr lang="uk-UA" dirty="0" smtClean="0">
                <a:solidFill>
                  <a:srgbClr val="000000"/>
                </a:solidFill>
              </a:rPr>
              <a:t>%). </a:t>
            </a:r>
            <a:r>
              <a:rPr lang="uk-UA" dirty="0">
                <a:solidFill>
                  <a:schemeClr val="tx1"/>
                </a:solidFill>
              </a:rPr>
              <a:t>Зелений колір – значення у </a:t>
            </a:r>
            <a:r>
              <a:rPr lang="uk-UA" dirty="0" smtClean="0">
                <a:solidFill>
                  <a:schemeClr val="tx1"/>
                </a:solidFill>
              </a:rPr>
              <a:t>другій хвилі зросло, </a:t>
            </a:r>
            <a:r>
              <a:rPr lang="uk-UA" dirty="0">
                <a:solidFill>
                  <a:schemeClr val="tx1"/>
                </a:solidFill>
              </a:rPr>
              <a:t>червоний - </a:t>
            </a:r>
            <a:r>
              <a:rPr lang="uk-UA" dirty="0" smtClean="0">
                <a:solidFill>
                  <a:schemeClr val="tx1"/>
                </a:solidFill>
              </a:rPr>
              <a:t>зменшилось</a:t>
            </a:r>
            <a:endParaRPr lang="ru-RU" dirty="0">
              <a:solidFill>
                <a:schemeClr val="tx1"/>
              </a:solidFill>
            </a:endParaRPr>
          </a:p>
          <a:p>
            <a:endParaRPr lang="ru-RU" dirty="0">
              <a:solidFill>
                <a:schemeClr val="tx1"/>
              </a:solidFill>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533956069"/>
              </p:ext>
            </p:extLst>
          </p:nvPr>
        </p:nvGraphicFramePr>
        <p:xfrm>
          <a:off x="7668344" y="3852015"/>
          <a:ext cx="829716" cy="543560"/>
        </p:xfrm>
        <a:graphic>
          <a:graphicData uri="http://schemas.openxmlformats.org/drawingml/2006/table">
            <a:tbl>
              <a:tblPr firstRow="1" bandRow="1">
                <a:tableStyleId>{5940675A-B579-460E-94D1-54222C63F5DA}</a:tableStyleId>
              </a:tblPr>
              <a:tblGrid>
                <a:gridCol w="208280"/>
                <a:gridCol w="621436"/>
              </a:tblGrid>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r>
                        <a:rPr lang="uk-UA" sz="800" dirty="0" smtClean="0"/>
                        <a:t>1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alpha val="60000"/>
                      </a:schemeClr>
                    </a:solidFill>
                  </a:tcPr>
                </a:tc>
                <a:tc>
                  <a:txBody>
                    <a:bodyPr/>
                    <a:lstStyle/>
                    <a:p>
                      <a:r>
                        <a:rPr lang="uk-UA" sz="800" dirty="0" smtClean="0"/>
                        <a:t>2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7221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495977" cy="576105"/>
          </a:xfrm>
        </p:spPr>
        <p:txBody>
          <a:bodyPr/>
          <a:lstStyle/>
          <a:p>
            <a:r>
              <a:rPr lang="uk-UA" dirty="0" smtClean="0"/>
              <a:t>Стикались з корупцією </a:t>
            </a:r>
            <a:r>
              <a:rPr lang="uk-UA" dirty="0"/>
              <a:t>за останні 6 </a:t>
            </a:r>
            <a:r>
              <a:rPr lang="uk-UA" dirty="0" smtClean="0"/>
              <a:t>місяців: </a:t>
            </a:r>
            <a:r>
              <a:rPr lang="uk-UA" dirty="0"/>
              <a:t>в розрізі різних груп опитаних підприємств</a:t>
            </a:r>
            <a:r>
              <a:rPr lang="uk-UA" dirty="0" smtClean="0"/>
              <a:t> </a:t>
            </a:r>
            <a:r>
              <a:rPr lang="uk-UA" dirty="0"/>
              <a:t> – динаміка (</a:t>
            </a:r>
            <a:r>
              <a:rPr lang="uk-UA" dirty="0" smtClean="0"/>
              <a:t>2)</a:t>
            </a:r>
            <a:endParaRPr lang="en-US" dirty="0"/>
          </a:p>
        </p:txBody>
      </p:sp>
      <p:sp>
        <p:nvSpPr>
          <p:cNvPr id="5" name="Текст 4"/>
          <p:cNvSpPr>
            <a:spLocks noGrp="1"/>
          </p:cNvSpPr>
          <p:nvPr>
            <p:ph type="body" sz="quarter" idx="12"/>
          </p:nvPr>
        </p:nvSpPr>
        <p:spPr/>
        <p:txBody>
          <a:bodyPr anchor="t"/>
          <a:lstStyle/>
          <a:p>
            <a:r>
              <a:rPr lang="ru-RU" dirty="0"/>
              <a:t>СКАЖІТЬ, БУДЬ ЛАСКА, ЧИ СТИКАЛАСЯ ВАША КОМПАНІЯ ЗА ОСТАННІ ПІВРОКУ З ТИМ, ЩО ДЕРЖАВНИЙ ОРГАН ПРИМУШУВАВ ДО ДАЧІ ХАБАРА? ЯКЩО ТАК, ТО В ЯКОМУ ДЕРЖАВНОМУ ОРГАНІ?</a:t>
            </a:r>
          </a:p>
        </p:txBody>
      </p:sp>
      <p:graphicFrame>
        <p:nvGraphicFramePr>
          <p:cNvPr id="20" name="Объект 8"/>
          <p:cNvGraphicFramePr>
            <a:graphicFrameLocks/>
          </p:cNvGraphicFramePr>
          <p:nvPr>
            <p:extLst>
              <p:ext uri="{D42A27DB-BD31-4B8C-83A1-F6EECF244321}">
                <p14:modId xmlns:p14="http://schemas.microsoft.com/office/powerpoint/2010/main" val="1760076475"/>
              </p:ext>
            </p:extLst>
          </p:nvPr>
        </p:nvGraphicFramePr>
        <p:xfrm>
          <a:off x="323528" y="848563"/>
          <a:ext cx="8496300" cy="3739411"/>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323528" y="987574"/>
            <a:ext cx="1296144" cy="157155"/>
          </a:xfrm>
          <a:prstGeom prst="rect">
            <a:avLst/>
          </a:prstGeom>
          <a:noFill/>
        </p:spPr>
        <p:txBody>
          <a:bodyPr wrap="square" lIns="0" tIns="0" rIns="0" bIns="0" rtlCol="0">
            <a:noAutofit/>
          </a:bodyPr>
          <a:lstStyle/>
          <a:p>
            <a:pPr>
              <a:spcBef>
                <a:spcPts val="300"/>
              </a:spcBef>
            </a:pPr>
            <a:r>
              <a:rPr lang="uk-UA" sz="800" b="1" dirty="0" smtClean="0">
                <a:latin typeface="Arial" pitchFamily="34" charset="0"/>
                <a:cs typeface="Arial" pitchFamily="34" charset="0"/>
              </a:rPr>
              <a:t>Область</a:t>
            </a:r>
            <a:endParaRPr lang="ru-RU" sz="800" b="1" dirty="0" smtClean="0">
              <a:latin typeface="Arial" pitchFamily="34" charset="0"/>
              <a:cs typeface="Arial" pitchFamily="34" charset="0"/>
            </a:endParaRPr>
          </a:p>
        </p:txBody>
      </p:sp>
      <p:cxnSp>
        <p:nvCxnSpPr>
          <p:cNvPr id="8" name="Прямая со стрелкой 7"/>
          <p:cNvCxnSpPr/>
          <p:nvPr/>
        </p:nvCxnSpPr>
        <p:spPr>
          <a:xfrm flipH="1">
            <a:off x="4167065" y="971937"/>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a:off x="5071202" y="3795886"/>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Текст 4"/>
          <p:cNvSpPr txBox="1">
            <a:spLocks/>
          </p:cNvSpPr>
          <p:nvPr/>
        </p:nvSpPr>
        <p:spPr bwMode="gray">
          <a:xfrm>
            <a:off x="323528" y="4515966"/>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smtClean="0">
                <a:solidFill>
                  <a:schemeClr val="tx1"/>
                </a:solidFill>
              </a:rPr>
              <a:t>Стрілками позначені </a:t>
            </a:r>
            <a:r>
              <a:rPr lang="uk-UA" dirty="0">
                <a:solidFill>
                  <a:srgbClr val="000000"/>
                </a:solidFill>
              </a:rPr>
              <a:t>статистично значимі відмінності між даними </a:t>
            </a:r>
            <a:r>
              <a:rPr lang="uk-UA" dirty="0" smtClean="0">
                <a:solidFill>
                  <a:srgbClr val="000000"/>
                </a:solidFill>
              </a:rPr>
              <a:t>першої та другої хвилі </a:t>
            </a:r>
            <a:r>
              <a:rPr lang="uk-UA" dirty="0">
                <a:solidFill>
                  <a:srgbClr val="000000"/>
                </a:solidFill>
              </a:rPr>
              <a:t>(рівень значимості 90</a:t>
            </a:r>
            <a:r>
              <a:rPr lang="uk-UA" dirty="0" smtClean="0">
                <a:solidFill>
                  <a:srgbClr val="000000"/>
                </a:solidFill>
              </a:rPr>
              <a:t>%). </a:t>
            </a:r>
            <a:r>
              <a:rPr lang="uk-UA" dirty="0">
                <a:solidFill>
                  <a:schemeClr val="tx1"/>
                </a:solidFill>
              </a:rPr>
              <a:t>Зелений колір – значення у </a:t>
            </a:r>
            <a:r>
              <a:rPr lang="uk-UA" dirty="0" smtClean="0">
                <a:solidFill>
                  <a:schemeClr val="tx1"/>
                </a:solidFill>
              </a:rPr>
              <a:t>другій хвилі зросло, </a:t>
            </a:r>
            <a:r>
              <a:rPr lang="uk-UA" dirty="0">
                <a:solidFill>
                  <a:schemeClr val="tx1"/>
                </a:solidFill>
              </a:rPr>
              <a:t>червоний - </a:t>
            </a:r>
            <a:r>
              <a:rPr lang="uk-UA" dirty="0" smtClean="0">
                <a:solidFill>
                  <a:schemeClr val="tx1"/>
                </a:solidFill>
              </a:rPr>
              <a:t>зменшилось</a:t>
            </a:r>
            <a:endParaRPr lang="ru-RU" dirty="0">
              <a:solidFill>
                <a:schemeClr val="tx1"/>
              </a:solidFill>
            </a:endParaRPr>
          </a:p>
          <a:p>
            <a:endParaRPr lang="ru-RU" dirty="0">
              <a:solidFill>
                <a:schemeClr val="tx1"/>
              </a:solidFill>
            </a:endParaRPr>
          </a:p>
        </p:txBody>
      </p:sp>
      <p:cxnSp>
        <p:nvCxnSpPr>
          <p:cNvPr id="14" name="Прямая со стрелкой 13"/>
          <p:cNvCxnSpPr/>
          <p:nvPr/>
        </p:nvCxnSpPr>
        <p:spPr>
          <a:xfrm flipH="1">
            <a:off x="3692588" y="4443958"/>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8244408" y="1275606"/>
            <a:ext cx="288032"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17" name="Таблица 16"/>
          <p:cNvGraphicFramePr>
            <a:graphicFrameLocks noGrp="1"/>
          </p:cNvGraphicFramePr>
          <p:nvPr>
            <p:extLst>
              <p:ext uri="{D42A27DB-BD31-4B8C-83A1-F6EECF244321}">
                <p14:modId xmlns:p14="http://schemas.microsoft.com/office/powerpoint/2010/main" val="2576482640"/>
              </p:ext>
            </p:extLst>
          </p:nvPr>
        </p:nvGraphicFramePr>
        <p:xfrm>
          <a:off x="7668344" y="3852015"/>
          <a:ext cx="829716" cy="543560"/>
        </p:xfrm>
        <a:graphic>
          <a:graphicData uri="http://schemas.openxmlformats.org/drawingml/2006/table">
            <a:tbl>
              <a:tblPr firstRow="1" bandRow="1">
                <a:tableStyleId>{5940675A-B579-460E-94D1-54222C63F5DA}</a:tableStyleId>
              </a:tblPr>
              <a:tblGrid>
                <a:gridCol w="208280"/>
                <a:gridCol w="621436"/>
              </a:tblGrid>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r>
                        <a:rPr lang="uk-UA" sz="800" dirty="0" smtClean="0"/>
                        <a:t>1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alpha val="60000"/>
                      </a:schemeClr>
                    </a:solidFill>
                  </a:tcPr>
                </a:tc>
                <a:tc>
                  <a:txBody>
                    <a:bodyPr/>
                    <a:lstStyle/>
                    <a:p>
                      <a:r>
                        <a:rPr lang="uk-UA" sz="800" dirty="0" smtClean="0"/>
                        <a:t>2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050255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3833870585"/>
              </p:ext>
            </p:extLst>
          </p:nvPr>
        </p:nvGraphicFramePr>
        <p:xfrm>
          <a:off x="323850" y="951570"/>
          <a:ext cx="8496300" cy="356439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gray">
          <a:xfrm>
            <a:off x="323851" y="195419"/>
            <a:ext cx="8496621" cy="576105"/>
          </a:xfrm>
        </p:spPr>
        <p:txBody>
          <a:bodyPr/>
          <a:lstStyle/>
          <a:p>
            <a:r>
              <a:rPr lang="uk-UA" dirty="0" smtClean="0"/>
              <a:t>«Антирейтинг» органів </a:t>
            </a:r>
            <a:r>
              <a:rPr lang="uk-UA" dirty="0"/>
              <a:t>влади – динаміка </a:t>
            </a:r>
            <a:r>
              <a:rPr lang="uk-UA" dirty="0" smtClean="0"/>
              <a:t>	</a:t>
            </a:r>
            <a:endParaRPr lang="en-US" dirty="0"/>
          </a:p>
        </p:txBody>
      </p:sp>
      <p:sp>
        <p:nvSpPr>
          <p:cNvPr id="5" name="Текст 4"/>
          <p:cNvSpPr>
            <a:spLocks noGrp="1"/>
          </p:cNvSpPr>
          <p:nvPr>
            <p:ph type="body" sz="quarter" idx="12"/>
          </p:nvPr>
        </p:nvSpPr>
        <p:spPr/>
        <p:txBody>
          <a:bodyPr anchor="t"/>
          <a:lstStyle/>
          <a:p>
            <a:r>
              <a:rPr lang="ru-RU" dirty="0" smtClean="0"/>
              <a:t>СКАЖІТЬ, БУДЬ ЛАСКА, ЧИ СТИКАЛАСЯ ВАША КОМПАНІЯ ЗА ОСТАННІ ПІВРОКУ З ТИМ, ЩО ДЕРЖАВНИЙ ОРГАН ПРИМУШУВАВ ДО ДАЧІ ХАБАРА? ЯКЩО ТАК, ТО В ЯКОМУ ДЕРЖАВНОМУ ОРГАНІ?</a:t>
            </a:r>
            <a:endParaRPr lang="ru-RU" dirty="0"/>
          </a:p>
        </p:txBody>
      </p:sp>
      <p:sp>
        <p:nvSpPr>
          <p:cNvPr id="6" name="TextBox 5"/>
          <p:cNvSpPr txBox="1"/>
          <p:nvPr/>
        </p:nvSpPr>
        <p:spPr>
          <a:xfrm>
            <a:off x="323528" y="843558"/>
            <a:ext cx="8496944" cy="216024"/>
          </a:xfrm>
          <a:prstGeom prst="rect">
            <a:avLst/>
          </a:prstGeom>
          <a:noFill/>
        </p:spPr>
        <p:txBody>
          <a:bodyPr wrap="square" lIns="0" tIns="0" rIns="0" bIns="0" rtlCol="0">
            <a:noAutofit/>
          </a:bodyPr>
          <a:lstStyle/>
          <a:p>
            <a:pPr>
              <a:spcBef>
                <a:spcPts val="300"/>
              </a:spcBef>
            </a:pPr>
            <a:r>
              <a:rPr lang="uk-UA" sz="1000" dirty="0">
                <a:latin typeface="Arial" pitchFamily="34" charset="0"/>
                <a:cs typeface="Arial" pitchFamily="34" charset="0"/>
              </a:rPr>
              <a:t>% до всіх опитаних, </a:t>
            </a:r>
            <a:r>
              <a:rPr lang="uk-UA" sz="1000" dirty="0" smtClean="0">
                <a:latin typeface="Arial" pitchFamily="34" charset="0"/>
                <a:cs typeface="Arial" pitchFamily="34" charset="0"/>
              </a:rPr>
              <a:t>хто стикався з корупцією, ТОП-15 органів влади</a:t>
            </a:r>
            <a:endParaRPr lang="uk-UA" sz="1000" dirty="0">
              <a:latin typeface="Arial" pitchFamily="34" charset="0"/>
              <a:cs typeface="Arial" pitchFamily="34" charset="0"/>
            </a:endParaRPr>
          </a:p>
        </p:txBody>
      </p:sp>
      <p:sp>
        <p:nvSpPr>
          <p:cNvPr id="7" name="Текст 4"/>
          <p:cNvSpPr txBox="1">
            <a:spLocks/>
          </p:cNvSpPr>
          <p:nvPr/>
        </p:nvSpPr>
        <p:spPr bwMode="gray">
          <a:xfrm>
            <a:off x="323528" y="4371950"/>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smtClean="0">
                <a:solidFill>
                  <a:schemeClr val="tx1"/>
                </a:solidFill>
              </a:rPr>
              <a:t>* При класифікації органів принцип ВіСі (взаємовиключні, спільно вичерпні) не використовувався</a:t>
            </a:r>
            <a:endParaRPr lang="uk-UA" dirty="0">
              <a:solidFill>
                <a:schemeClr val="tx1"/>
              </a:solidFill>
            </a:endParaRPr>
          </a:p>
        </p:txBody>
      </p:sp>
      <p:cxnSp>
        <p:nvCxnSpPr>
          <p:cNvPr id="11" name="Прямая со стрелкой 10"/>
          <p:cNvCxnSpPr/>
          <p:nvPr/>
        </p:nvCxnSpPr>
        <p:spPr>
          <a:xfrm>
            <a:off x="4171042" y="1905209"/>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3789433" y="3645007"/>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sp>
        <p:nvSpPr>
          <p:cNvPr id="15" name="Текст 4"/>
          <p:cNvSpPr txBox="1">
            <a:spLocks/>
          </p:cNvSpPr>
          <p:nvPr/>
        </p:nvSpPr>
        <p:spPr bwMode="gray">
          <a:xfrm>
            <a:off x="323528" y="4515966"/>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a:solidFill>
                  <a:schemeClr val="tx1"/>
                </a:solidFill>
              </a:rPr>
              <a:t>Стрілками </a:t>
            </a:r>
            <a:r>
              <a:rPr lang="uk-UA" dirty="0" smtClean="0">
                <a:solidFill>
                  <a:schemeClr val="tx1"/>
                </a:solidFill>
              </a:rPr>
              <a:t>позначені </a:t>
            </a:r>
            <a:r>
              <a:rPr lang="uk-UA" dirty="0">
                <a:solidFill>
                  <a:srgbClr val="000000"/>
                </a:solidFill>
              </a:rPr>
              <a:t>статистично значимі відмінності між даними </a:t>
            </a:r>
            <a:r>
              <a:rPr lang="uk-UA" dirty="0" smtClean="0">
                <a:solidFill>
                  <a:srgbClr val="000000"/>
                </a:solidFill>
              </a:rPr>
              <a:t>першої та другої хвилі </a:t>
            </a:r>
            <a:r>
              <a:rPr lang="uk-UA" dirty="0">
                <a:solidFill>
                  <a:srgbClr val="000000"/>
                </a:solidFill>
              </a:rPr>
              <a:t>(рівень значимості 90</a:t>
            </a:r>
            <a:r>
              <a:rPr lang="uk-UA" dirty="0" smtClean="0">
                <a:solidFill>
                  <a:srgbClr val="000000"/>
                </a:solidFill>
              </a:rPr>
              <a:t>%). </a:t>
            </a:r>
            <a:r>
              <a:rPr lang="uk-UA" dirty="0">
                <a:solidFill>
                  <a:schemeClr val="tx1"/>
                </a:solidFill>
              </a:rPr>
              <a:t>Зелений колір – значення у </a:t>
            </a:r>
            <a:r>
              <a:rPr lang="uk-UA" dirty="0" smtClean="0">
                <a:solidFill>
                  <a:schemeClr val="tx1"/>
                </a:solidFill>
              </a:rPr>
              <a:t>другій хвилі зросло, </a:t>
            </a:r>
            <a:r>
              <a:rPr lang="uk-UA" dirty="0">
                <a:solidFill>
                  <a:schemeClr val="tx1"/>
                </a:solidFill>
              </a:rPr>
              <a:t>червоний - </a:t>
            </a:r>
            <a:r>
              <a:rPr lang="uk-UA" dirty="0" smtClean="0">
                <a:solidFill>
                  <a:schemeClr val="tx1"/>
                </a:solidFill>
              </a:rPr>
              <a:t>зменшилось</a:t>
            </a:r>
            <a:endParaRPr lang="ru-RU"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6074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568629" cy="576105"/>
          </a:xfrm>
        </p:spPr>
        <p:txBody>
          <a:bodyPr/>
          <a:lstStyle/>
          <a:p>
            <a:r>
              <a:rPr lang="uk-UA" dirty="0" smtClean="0"/>
              <a:t>Методологія опитування</a:t>
            </a:r>
            <a:endParaRPr lang="en-US" dirty="0"/>
          </a:p>
        </p:txBody>
      </p:sp>
      <p:sp>
        <p:nvSpPr>
          <p:cNvPr id="4" name="Объект 3"/>
          <p:cNvSpPr>
            <a:spLocks noGrp="1"/>
          </p:cNvSpPr>
          <p:nvPr>
            <p:ph idx="1"/>
          </p:nvPr>
        </p:nvSpPr>
        <p:spPr>
          <a:xfrm>
            <a:off x="323850" y="843558"/>
            <a:ext cx="8496300" cy="3816817"/>
          </a:xfrm>
        </p:spPr>
        <p:txBody>
          <a:bodyPr/>
          <a:lstStyle/>
          <a:p>
            <a:pPr algn="just"/>
            <a:r>
              <a:rPr lang="uk-UA" sz="900" dirty="0">
                <a:solidFill>
                  <a:schemeClr val="tx1"/>
                </a:solidFill>
              </a:rPr>
              <a:t>Дана презентація базується на результатах </a:t>
            </a:r>
            <a:r>
              <a:rPr lang="uk-UA" sz="900" dirty="0" smtClean="0">
                <a:solidFill>
                  <a:schemeClr val="tx1"/>
                </a:solidFill>
              </a:rPr>
              <a:t>другої хвилі </a:t>
            </a:r>
            <a:r>
              <a:rPr lang="uk-UA" sz="900" dirty="0">
                <a:solidFill>
                  <a:schemeClr val="tx1"/>
                </a:solidFill>
              </a:rPr>
              <a:t>дослідження </a:t>
            </a:r>
            <a:r>
              <a:rPr lang="uk-UA" sz="900" dirty="0" smtClean="0">
                <a:solidFill>
                  <a:schemeClr val="tx1"/>
                </a:solidFill>
              </a:rPr>
              <a:t>«Рівень сприйняття корупції бізнесом».</a:t>
            </a:r>
          </a:p>
          <a:p>
            <a:pPr algn="just"/>
            <a:r>
              <a:rPr lang="uk-UA" sz="900" dirty="0" smtClean="0">
                <a:solidFill>
                  <a:schemeClr val="tx1"/>
                </a:solidFill>
              </a:rPr>
              <a:t>Період проведення опитування – серпень-жовтень </a:t>
            </a:r>
            <a:r>
              <a:rPr lang="uk-UA" sz="900" dirty="0">
                <a:solidFill>
                  <a:schemeClr val="tx1"/>
                </a:solidFill>
              </a:rPr>
              <a:t>2015 року.</a:t>
            </a:r>
          </a:p>
          <a:p>
            <a:pPr algn="just"/>
            <a:r>
              <a:rPr lang="uk-UA" sz="900" dirty="0">
                <a:solidFill>
                  <a:schemeClr val="tx1"/>
                </a:solidFill>
              </a:rPr>
              <a:t>Метод опитування – телефонні інтерв</a:t>
            </a:r>
            <a:r>
              <a:rPr lang="en-US" sz="900" dirty="0">
                <a:solidFill>
                  <a:schemeClr val="tx1"/>
                </a:solidFill>
              </a:rPr>
              <a:t>’</a:t>
            </a:r>
            <a:r>
              <a:rPr lang="uk-UA" sz="900" dirty="0">
                <a:solidFill>
                  <a:schemeClr val="tx1"/>
                </a:solidFill>
              </a:rPr>
              <a:t>ю з представниками підприємств.</a:t>
            </a:r>
          </a:p>
          <a:p>
            <a:pPr algn="just"/>
            <a:r>
              <a:rPr lang="uk-UA" sz="900" dirty="0">
                <a:solidFill>
                  <a:schemeClr val="tx1"/>
                </a:solidFill>
              </a:rPr>
              <a:t>Респондент на підприємстві – керівництво підприємства.</a:t>
            </a:r>
          </a:p>
          <a:p>
            <a:pPr algn="just"/>
            <a:r>
              <a:rPr lang="uk-UA" sz="900" dirty="0">
                <a:solidFill>
                  <a:schemeClr val="tx1"/>
                </a:solidFill>
              </a:rPr>
              <a:t>Загальний розмір опитаної вибірки – 2 </a:t>
            </a:r>
            <a:r>
              <a:rPr lang="uk-UA" sz="900" dirty="0" smtClean="0">
                <a:solidFill>
                  <a:schemeClr val="tx1"/>
                </a:solidFill>
              </a:rPr>
              <a:t>271 підприємство.</a:t>
            </a:r>
            <a:endParaRPr lang="uk-UA" sz="900" dirty="0">
              <a:solidFill>
                <a:schemeClr val="tx1"/>
              </a:solidFill>
            </a:endParaRPr>
          </a:p>
          <a:p>
            <a:pPr algn="just"/>
            <a:r>
              <a:rPr lang="uk-UA" sz="900" dirty="0">
                <a:solidFill>
                  <a:schemeClr val="tx1"/>
                </a:solidFill>
              </a:rPr>
              <a:t>Вибірка дослідження є пропорційною кількості зареєстрованих в Україні та економічно активних підприємств згідно наступних квотних ознак:</a:t>
            </a:r>
          </a:p>
          <a:p>
            <a:pPr marL="285750" indent="-285750" algn="just">
              <a:buFont typeface="Arial" panose="020B0604020202020204" pitchFamily="34" charset="0"/>
              <a:buChar char="•"/>
            </a:pPr>
            <a:r>
              <a:rPr lang="uk-UA" sz="900" dirty="0">
                <a:solidFill>
                  <a:schemeClr val="tx1"/>
                </a:solidFill>
              </a:rPr>
              <a:t>область реєстрації підприємств (всі області України, виключаючи Крим та «зону АТО» в Донецькій та Луганській областях);</a:t>
            </a:r>
          </a:p>
          <a:p>
            <a:pPr marL="285750" indent="-285750" algn="just">
              <a:buFont typeface="Arial" panose="020B0604020202020204" pitchFamily="34" charset="0"/>
              <a:buChar char="•"/>
            </a:pPr>
            <a:r>
              <a:rPr lang="uk-UA" sz="900" dirty="0">
                <a:solidFill>
                  <a:schemeClr val="tx1"/>
                </a:solidFill>
              </a:rPr>
              <a:t>галузь підприємств за КВЕД (сільське господарство, промисловість, торгівля, транспорт та зв</a:t>
            </a:r>
            <a:r>
              <a:rPr lang="en-US" sz="900" dirty="0">
                <a:solidFill>
                  <a:schemeClr val="tx1"/>
                </a:solidFill>
              </a:rPr>
              <a:t>’</a:t>
            </a:r>
            <a:r>
              <a:rPr lang="uk-UA" sz="900" dirty="0">
                <a:solidFill>
                  <a:schemeClr val="tx1"/>
                </a:solidFill>
              </a:rPr>
              <a:t>язок, інші галузі).</a:t>
            </a:r>
          </a:p>
          <a:p>
            <a:pPr algn="just"/>
            <a:r>
              <a:rPr lang="uk-UA" sz="900" dirty="0">
                <a:solidFill>
                  <a:schemeClr val="tx1"/>
                </a:solidFill>
              </a:rPr>
              <a:t>Підприємства для опитування були відібрані випадковим чином. </a:t>
            </a:r>
          </a:p>
          <a:p>
            <a:pPr algn="just"/>
            <a:r>
              <a:rPr lang="uk-UA" sz="900" dirty="0">
                <a:solidFill>
                  <a:schemeClr val="tx1"/>
                </a:solidFill>
              </a:rPr>
              <a:t>Для аналізу даних вибірку було перезважено таким чином, щоб розподіл підприємств по галузі та області реєстрації відповідав даним Державного комітету статистики України. Це було зроблено для того, щоб усунути системні зміщення вибірки, які пов’язані з різним рівнем згоди давати інтерв’ю серед різних груп респондентів.</a:t>
            </a:r>
          </a:p>
          <a:p>
            <a:pPr algn="just"/>
            <a:r>
              <a:rPr lang="uk-UA" sz="900" dirty="0">
                <a:solidFill>
                  <a:schemeClr val="tx1"/>
                </a:solidFill>
              </a:rPr>
              <a:t>В презентації дані </a:t>
            </a:r>
            <a:r>
              <a:rPr lang="uk-UA" sz="900" dirty="0" smtClean="0">
                <a:solidFill>
                  <a:schemeClr val="tx1"/>
                </a:solidFill>
              </a:rPr>
              <a:t>показані: </a:t>
            </a:r>
          </a:p>
          <a:p>
            <a:pPr marL="171450" indent="-171450" algn="just">
              <a:buFont typeface="Arial" panose="020B0604020202020204" pitchFamily="34" charset="0"/>
              <a:buChar char="•"/>
            </a:pPr>
            <a:r>
              <a:rPr lang="uk-UA" sz="900" dirty="0" smtClean="0">
                <a:solidFill>
                  <a:schemeClr val="tx1"/>
                </a:solidFill>
              </a:rPr>
              <a:t>в </a:t>
            </a:r>
            <a:r>
              <a:rPr lang="uk-UA" sz="900" dirty="0">
                <a:solidFill>
                  <a:schemeClr val="tx1"/>
                </a:solidFill>
              </a:rPr>
              <a:t>цілому по опитаній </a:t>
            </a:r>
            <a:r>
              <a:rPr lang="uk-UA" sz="900" dirty="0" smtClean="0">
                <a:solidFill>
                  <a:schemeClr val="tx1"/>
                </a:solidFill>
              </a:rPr>
              <a:t>вибірці за другу хвилю, а також в </a:t>
            </a:r>
            <a:r>
              <a:rPr lang="uk-UA" sz="900" dirty="0">
                <a:solidFill>
                  <a:schemeClr val="tx1"/>
                </a:solidFill>
              </a:rPr>
              <a:t>розрізі галузі підприємств та області їх </a:t>
            </a:r>
            <a:r>
              <a:rPr lang="uk-UA" sz="900" dirty="0" smtClean="0">
                <a:solidFill>
                  <a:schemeClr val="tx1"/>
                </a:solidFill>
              </a:rPr>
              <a:t>реєстрації;</a:t>
            </a:r>
          </a:p>
          <a:p>
            <a:pPr marL="171450" indent="-171450" algn="just">
              <a:buFont typeface="Arial" panose="020B0604020202020204" pitchFamily="34" charset="0"/>
              <a:buChar char="•"/>
            </a:pPr>
            <a:r>
              <a:rPr lang="uk-UA" sz="900" dirty="0" smtClean="0">
                <a:solidFill>
                  <a:schemeClr val="tx1"/>
                </a:solidFill>
              </a:rPr>
              <a:t>в динаміці порівняно з попередньою хвилею дослідження, яка проходила в лютому-березні 2015 року.</a:t>
            </a:r>
            <a:endParaRPr lang="uk-UA" sz="900" dirty="0">
              <a:solidFill>
                <a:schemeClr val="tx1"/>
              </a:solidFill>
            </a:endParaRPr>
          </a:p>
          <a:p>
            <a:pPr algn="just"/>
            <a:r>
              <a:rPr lang="uk-UA" sz="900" dirty="0">
                <a:solidFill>
                  <a:schemeClr val="tx1"/>
                </a:solidFill>
              </a:rPr>
              <a:t>На графіках зелені та червоні </a:t>
            </a:r>
            <a:r>
              <a:rPr lang="uk-UA" sz="900" dirty="0" smtClean="0">
                <a:solidFill>
                  <a:schemeClr val="tx1"/>
                </a:solidFill>
              </a:rPr>
              <a:t>рамки/стрілки позначають:</a:t>
            </a:r>
          </a:p>
          <a:p>
            <a:pPr marL="171450" indent="-171450" algn="just">
              <a:buFont typeface="Arial" panose="020B0604020202020204" pitchFamily="34" charset="0"/>
              <a:buChar char="•"/>
            </a:pPr>
            <a:r>
              <a:rPr lang="uk-UA" sz="900" dirty="0" smtClean="0">
                <a:solidFill>
                  <a:schemeClr val="tx1"/>
                </a:solidFill>
              </a:rPr>
              <a:t>статистично </a:t>
            </a:r>
            <a:r>
              <a:rPr lang="uk-UA" sz="900" dirty="0">
                <a:solidFill>
                  <a:schemeClr val="tx1"/>
                </a:solidFill>
              </a:rPr>
              <a:t>значимі відмінності в групі, що аналізується, порівняно з загальною опитаною </a:t>
            </a:r>
            <a:r>
              <a:rPr lang="uk-UA" sz="900" dirty="0" smtClean="0">
                <a:solidFill>
                  <a:schemeClr val="tx1"/>
                </a:solidFill>
              </a:rPr>
              <a:t>вибіркою в даних за другу хвилю. </a:t>
            </a:r>
            <a:r>
              <a:rPr lang="uk-UA" sz="900" dirty="0">
                <a:solidFill>
                  <a:schemeClr val="tx1"/>
                </a:solidFill>
              </a:rPr>
              <a:t>Зелений – якщо показник у групі, що аналізується, вищий за середній показник по вибірці в цілому, червоний колір – менший (рівень значимості 90</a:t>
            </a:r>
            <a:r>
              <a:rPr lang="uk-UA" sz="900" dirty="0" smtClean="0">
                <a:solidFill>
                  <a:schemeClr val="tx1"/>
                </a:solidFill>
              </a:rPr>
              <a:t>%).</a:t>
            </a:r>
          </a:p>
          <a:p>
            <a:pPr marL="171450" indent="-171450" algn="just">
              <a:buFont typeface="Arial" panose="020B0604020202020204" pitchFamily="34" charset="0"/>
              <a:buChar char="•"/>
            </a:pPr>
            <a:r>
              <a:rPr lang="uk-UA" sz="900" dirty="0" smtClean="0">
                <a:solidFill>
                  <a:schemeClr val="tx1"/>
                </a:solidFill>
              </a:rPr>
              <a:t>статистично значимі зміни в показниках порівняно з попередньою хвилею дослідження</a:t>
            </a:r>
            <a:r>
              <a:rPr lang="uk-UA" sz="900" dirty="0">
                <a:solidFill>
                  <a:schemeClr val="tx1"/>
                </a:solidFill>
              </a:rPr>
              <a:t>. Зелений – якщо показник </a:t>
            </a:r>
            <a:r>
              <a:rPr lang="uk-UA" sz="900" dirty="0" smtClean="0">
                <a:solidFill>
                  <a:schemeClr val="tx1"/>
                </a:solidFill>
              </a:rPr>
              <a:t>значуще збільшився, </a:t>
            </a:r>
            <a:r>
              <a:rPr lang="uk-UA" sz="900" dirty="0">
                <a:solidFill>
                  <a:schemeClr val="tx1"/>
                </a:solidFill>
              </a:rPr>
              <a:t>червоний колір – </a:t>
            </a:r>
            <a:r>
              <a:rPr lang="uk-UA" sz="900" dirty="0" smtClean="0">
                <a:solidFill>
                  <a:schemeClr val="tx1"/>
                </a:solidFill>
              </a:rPr>
              <a:t>зменшився </a:t>
            </a:r>
            <a:r>
              <a:rPr lang="uk-UA" sz="900" dirty="0">
                <a:solidFill>
                  <a:schemeClr val="tx1"/>
                </a:solidFill>
              </a:rPr>
              <a:t>(рівень значимості 90%).</a:t>
            </a:r>
          </a:p>
          <a:p>
            <a:pPr algn="just"/>
            <a:r>
              <a:rPr lang="uk-UA" sz="900" dirty="0" smtClean="0">
                <a:solidFill>
                  <a:schemeClr val="tx1"/>
                </a:solidFill>
              </a:rPr>
              <a:t>Статистична </a:t>
            </a:r>
            <a:r>
              <a:rPr lang="uk-UA" sz="900" dirty="0">
                <a:solidFill>
                  <a:schemeClr val="tx1"/>
                </a:solidFill>
              </a:rPr>
              <a:t>похибка дослідження не є однаковою для всіх даних дослідження, залежить від кількості респондентів, що відповідали на запитання, та частки кожної окремої характеристики. Максимальна похибка для загальної опитаної </a:t>
            </a:r>
            <a:r>
              <a:rPr lang="uk-UA" sz="900" dirty="0" smtClean="0">
                <a:solidFill>
                  <a:schemeClr val="tx1"/>
                </a:solidFill>
              </a:rPr>
              <a:t>вибірки другої хвилі </a:t>
            </a:r>
            <a:r>
              <a:rPr lang="uk-UA" sz="900" dirty="0">
                <a:solidFill>
                  <a:schemeClr val="tx1"/>
                </a:solidFill>
              </a:rPr>
              <a:t>(з імовірністю 90%) – </a:t>
            </a:r>
            <a:r>
              <a:rPr lang="uk-UA" sz="900" dirty="0" smtClean="0">
                <a:solidFill>
                  <a:schemeClr val="tx1"/>
                </a:solidFill>
              </a:rPr>
              <a:t>2,1%.</a:t>
            </a:r>
            <a:endParaRPr lang="uk-UA" sz="900" dirty="0">
              <a:solidFill>
                <a:schemeClr val="tx1"/>
              </a:solidFill>
            </a:endParaRPr>
          </a:p>
        </p:txBody>
      </p:sp>
    </p:spTree>
    <p:extLst>
      <p:ext uri="{BB962C8B-B14F-4D97-AF65-F5344CB8AC3E}">
        <p14:creationId xmlns:p14="http://schemas.microsoft.com/office/powerpoint/2010/main" val="1889492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496621" cy="576105"/>
          </a:xfrm>
        </p:spPr>
        <p:txBody>
          <a:bodyPr/>
          <a:lstStyle/>
          <a:p>
            <a:r>
              <a:rPr lang="uk-UA" dirty="0" smtClean="0"/>
              <a:t>«Антирейтинг» органів влади: по </a:t>
            </a:r>
            <a:r>
              <a:rPr lang="uk-UA" dirty="0"/>
              <a:t>галузям – </a:t>
            </a:r>
            <a:r>
              <a:rPr lang="uk-UA" dirty="0" smtClean="0"/>
              <a:t>друга хвиля</a:t>
            </a:r>
            <a:endParaRPr lang="en-US" dirty="0"/>
          </a:p>
        </p:txBody>
      </p:sp>
      <p:sp>
        <p:nvSpPr>
          <p:cNvPr id="5" name="Текст 4"/>
          <p:cNvSpPr>
            <a:spLocks noGrp="1"/>
          </p:cNvSpPr>
          <p:nvPr>
            <p:ph type="body" sz="quarter" idx="12"/>
          </p:nvPr>
        </p:nvSpPr>
        <p:spPr/>
        <p:txBody>
          <a:bodyPr anchor="t"/>
          <a:lstStyle/>
          <a:p>
            <a:r>
              <a:rPr lang="ru-RU" dirty="0" smtClean="0"/>
              <a:t>СКАЖІТЬ, БУДЬ ЛАСКА, ЧИ СТИКАЛАСЯ ВАША КОМПАНІЯ ЗА ОСТАННІ ПІВРОКУ З ТИМ, ЩО ДЕРЖАВНИЙ ОРГАН ПРИМУШУВАВ ДО ДАЧІ ХАБАРА? ЯКЩО ТАК, ТО В ЯКОМУ ДЕРЖАВНОМУ ОРГАНІ?</a:t>
            </a:r>
            <a:endParaRPr lang="ru-RU" dirty="0"/>
          </a:p>
        </p:txBody>
      </p:sp>
      <p:sp>
        <p:nvSpPr>
          <p:cNvPr id="6" name="TextBox 5"/>
          <p:cNvSpPr txBox="1"/>
          <p:nvPr/>
        </p:nvSpPr>
        <p:spPr>
          <a:xfrm>
            <a:off x="323528" y="843558"/>
            <a:ext cx="8496944" cy="216024"/>
          </a:xfrm>
          <a:prstGeom prst="rect">
            <a:avLst/>
          </a:prstGeom>
          <a:noFill/>
        </p:spPr>
        <p:txBody>
          <a:bodyPr wrap="square" lIns="0" tIns="0" rIns="0" bIns="0" rtlCol="0">
            <a:noAutofit/>
          </a:bodyPr>
          <a:lstStyle/>
          <a:p>
            <a:pPr>
              <a:spcBef>
                <a:spcPts val="300"/>
              </a:spcBef>
            </a:pPr>
            <a:r>
              <a:rPr lang="uk-UA" sz="1000" dirty="0">
                <a:latin typeface="Arial" pitchFamily="34" charset="0"/>
                <a:cs typeface="Arial" pitchFamily="34" charset="0"/>
              </a:rPr>
              <a:t>% до всіх опитаних, </a:t>
            </a:r>
            <a:r>
              <a:rPr lang="uk-UA" sz="1000" dirty="0" smtClean="0">
                <a:latin typeface="Arial" pitchFamily="34" charset="0"/>
                <a:cs typeface="Arial" pitchFamily="34" charset="0"/>
              </a:rPr>
              <a:t>хто стикався з корупцією, ТОП-15 органів влади</a:t>
            </a:r>
            <a:endParaRPr lang="uk-UA" sz="1000" dirty="0">
              <a:latin typeface="Arial" pitchFamily="34" charset="0"/>
              <a:cs typeface="Arial" pitchFamily="34" charset="0"/>
            </a:endParaRPr>
          </a:p>
        </p:txBody>
      </p:sp>
      <p:sp>
        <p:nvSpPr>
          <p:cNvPr id="7" name="Текст 4"/>
          <p:cNvSpPr txBox="1">
            <a:spLocks/>
          </p:cNvSpPr>
          <p:nvPr/>
        </p:nvSpPr>
        <p:spPr bwMode="gray">
          <a:xfrm>
            <a:off x="323528" y="4371950"/>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smtClean="0">
                <a:solidFill>
                  <a:schemeClr val="tx1"/>
                </a:solidFill>
              </a:rPr>
              <a:t>* При класифікації органів принцип ВіСі (взаємовиключні, спільно вичерпні) не використовувався / ** Мала база для аналізу</a:t>
            </a:r>
          </a:p>
          <a:p>
            <a:r>
              <a:rPr lang="uk-UA" dirty="0">
                <a:solidFill>
                  <a:schemeClr val="tx1"/>
                </a:solidFill>
              </a:rPr>
              <a:t>Рамками позначені статистично значимі відмінності в оцінці показника серед відповідної групи опитаних порівняно до аналогічного показника по вибірці в цілому (рівень значимості 90%). Зелений колір – значення у відповідній групі вище ніж по вибірці в цілому, червоний - нижче</a:t>
            </a:r>
            <a:endParaRPr lang="ru-RU" dirty="0">
              <a:solidFill>
                <a:schemeClr val="tx1"/>
              </a:solidFill>
            </a:endParaRPr>
          </a:p>
          <a:p>
            <a:endParaRPr lang="uk-UA" dirty="0">
              <a:solidFill>
                <a:schemeClr val="tx1"/>
              </a:solidFill>
            </a:endParaRPr>
          </a:p>
        </p:txBody>
      </p:sp>
      <p:graphicFrame>
        <p:nvGraphicFramePr>
          <p:cNvPr id="9" name="Диаграмма 8"/>
          <p:cNvGraphicFramePr/>
          <p:nvPr>
            <p:extLst>
              <p:ext uri="{D42A27DB-BD31-4B8C-83A1-F6EECF244321}">
                <p14:modId xmlns:p14="http://schemas.microsoft.com/office/powerpoint/2010/main" val="2498565665"/>
              </p:ext>
            </p:extLst>
          </p:nvPr>
        </p:nvGraphicFramePr>
        <p:xfrm>
          <a:off x="-4685" y="1347614"/>
          <a:ext cx="9148685"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043608" y="987574"/>
            <a:ext cx="1656184"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ЗАГАЛОМ,</a:t>
            </a:r>
          </a:p>
          <a:p>
            <a:pPr algn="ctr">
              <a:spcBef>
                <a:spcPts val="300"/>
              </a:spcBef>
            </a:pPr>
            <a:r>
              <a:rPr lang="en-US" sz="1000" dirty="0" smtClean="0">
                <a:latin typeface="Arial" pitchFamily="34" charset="0"/>
                <a:cs typeface="Arial" pitchFamily="34" charset="0"/>
              </a:rPr>
              <a:t>N=</a:t>
            </a:r>
            <a:r>
              <a:rPr lang="uk-UA" sz="1000" dirty="0" smtClean="0">
                <a:latin typeface="Arial" pitchFamily="34" charset="0"/>
                <a:cs typeface="Arial" pitchFamily="34" charset="0"/>
              </a:rPr>
              <a:t>28</a:t>
            </a:r>
            <a:r>
              <a:rPr lang="en-US" sz="1000" dirty="0" smtClean="0">
                <a:latin typeface="Arial" pitchFamily="34" charset="0"/>
                <a:cs typeface="Arial" pitchFamily="34" charset="0"/>
              </a:rPr>
              <a:t>7</a:t>
            </a:r>
            <a:endParaRPr lang="uk-UA" sz="1000" dirty="0" smtClean="0">
              <a:latin typeface="Arial" pitchFamily="34" charset="0"/>
              <a:cs typeface="Arial" pitchFamily="34" charset="0"/>
            </a:endParaRPr>
          </a:p>
        </p:txBody>
      </p:sp>
      <p:sp>
        <p:nvSpPr>
          <p:cNvPr id="11" name="TextBox 10"/>
          <p:cNvSpPr txBox="1"/>
          <p:nvPr/>
        </p:nvSpPr>
        <p:spPr>
          <a:xfrm>
            <a:off x="2123728" y="987574"/>
            <a:ext cx="1656184"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С/Г,</a:t>
            </a:r>
          </a:p>
          <a:p>
            <a:pPr algn="ctr">
              <a:spcBef>
                <a:spcPts val="300"/>
              </a:spcBef>
            </a:pPr>
            <a:r>
              <a:rPr lang="en-US" sz="1000" dirty="0" smtClean="0">
                <a:latin typeface="Arial" pitchFamily="34" charset="0"/>
                <a:cs typeface="Arial" pitchFamily="34" charset="0"/>
              </a:rPr>
              <a:t>N=</a:t>
            </a:r>
            <a:r>
              <a:rPr lang="uk-UA" sz="1000" dirty="0" smtClean="0">
                <a:latin typeface="Arial" pitchFamily="34" charset="0"/>
                <a:cs typeface="Arial" pitchFamily="34" charset="0"/>
              </a:rPr>
              <a:t>43</a:t>
            </a:r>
          </a:p>
        </p:txBody>
      </p:sp>
      <p:sp>
        <p:nvSpPr>
          <p:cNvPr id="12" name="TextBox 11"/>
          <p:cNvSpPr txBox="1"/>
          <p:nvPr/>
        </p:nvSpPr>
        <p:spPr>
          <a:xfrm>
            <a:off x="3563888" y="987574"/>
            <a:ext cx="1656184"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ПРОМИСЛОВІСТЬ,</a:t>
            </a:r>
          </a:p>
          <a:p>
            <a:pPr algn="ctr">
              <a:spcBef>
                <a:spcPts val="300"/>
              </a:spcBef>
            </a:pPr>
            <a:r>
              <a:rPr lang="en-US" sz="1000" dirty="0" smtClean="0">
                <a:latin typeface="Arial" pitchFamily="34" charset="0"/>
                <a:cs typeface="Arial" pitchFamily="34" charset="0"/>
              </a:rPr>
              <a:t>N=</a:t>
            </a:r>
            <a:r>
              <a:rPr lang="uk-UA" sz="1000" dirty="0" smtClean="0">
                <a:latin typeface="Arial" pitchFamily="34" charset="0"/>
                <a:cs typeface="Arial" pitchFamily="34" charset="0"/>
              </a:rPr>
              <a:t>40</a:t>
            </a:r>
          </a:p>
        </p:txBody>
      </p:sp>
      <p:sp>
        <p:nvSpPr>
          <p:cNvPr id="13" name="TextBox 12"/>
          <p:cNvSpPr txBox="1"/>
          <p:nvPr/>
        </p:nvSpPr>
        <p:spPr>
          <a:xfrm>
            <a:off x="4788024" y="987574"/>
            <a:ext cx="1656184"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ТОРГІВЛЯ,</a:t>
            </a:r>
          </a:p>
          <a:p>
            <a:pPr algn="ctr">
              <a:spcBef>
                <a:spcPts val="300"/>
              </a:spcBef>
            </a:pPr>
            <a:r>
              <a:rPr lang="en-US" sz="1000" dirty="0" smtClean="0">
                <a:latin typeface="Arial" pitchFamily="34" charset="0"/>
                <a:cs typeface="Arial" pitchFamily="34" charset="0"/>
              </a:rPr>
              <a:t>N=</a:t>
            </a:r>
            <a:r>
              <a:rPr lang="uk-UA" sz="1000" dirty="0" smtClean="0">
                <a:latin typeface="Arial" pitchFamily="34" charset="0"/>
                <a:cs typeface="Arial" pitchFamily="34" charset="0"/>
              </a:rPr>
              <a:t>73</a:t>
            </a:r>
          </a:p>
        </p:txBody>
      </p:sp>
      <p:sp>
        <p:nvSpPr>
          <p:cNvPr id="14" name="TextBox 13"/>
          <p:cNvSpPr txBox="1"/>
          <p:nvPr/>
        </p:nvSpPr>
        <p:spPr>
          <a:xfrm>
            <a:off x="6156176" y="987574"/>
            <a:ext cx="1656184"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ТРАНСПОРТ І ЗВ</a:t>
            </a:r>
            <a:r>
              <a:rPr lang="en-US" sz="1000" b="1" dirty="0" smtClean="0">
                <a:latin typeface="Arial" pitchFamily="34" charset="0"/>
                <a:cs typeface="Arial" pitchFamily="34" charset="0"/>
              </a:rPr>
              <a:t>’</a:t>
            </a:r>
            <a:r>
              <a:rPr lang="uk-UA" sz="1000" b="1" dirty="0" smtClean="0">
                <a:latin typeface="Arial" pitchFamily="34" charset="0"/>
                <a:cs typeface="Arial" pitchFamily="34" charset="0"/>
              </a:rPr>
              <a:t>ЯЗОК,</a:t>
            </a:r>
          </a:p>
          <a:p>
            <a:pPr algn="ctr">
              <a:spcBef>
                <a:spcPts val="300"/>
              </a:spcBef>
            </a:pPr>
            <a:r>
              <a:rPr lang="en-US" sz="1000" dirty="0" smtClean="0">
                <a:latin typeface="Arial" pitchFamily="34" charset="0"/>
                <a:cs typeface="Arial" pitchFamily="34" charset="0"/>
              </a:rPr>
              <a:t>N=</a:t>
            </a:r>
            <a:r>
              <a:rPr lang="uk-UA" sz="1000" dirty="0" smtClean="0">
                <a:latin typeface="Arial" pitchFamily="34" charset="0"/>
                <a:cs typeface="Arial" pitchFamily="34" charset="0"/>
              </a:rPr>
              <a:t>13**</a:t>
            </a:r>
          </a:p>
        </p:txBody>
      </p:sp>
      <p:sp>
        <p:nvSpPr>
          <p:cNvPr id="15" name="TextBox 14"/>
          <p:cNvSpPr txBox="1"/>
          <p:nvPr/>
        </p:nvSpPr>
        <p:spPr>
          <a:xfrm>
            <a:off x="7452320" y="987574"/>
            <a:ext cx="1656184"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ІНШЕ,</a:t>
            </a:r>
          </a:p>
          <a:p>
            <a:pPr algn="ctr">
              <a:spcBef>
                <a:spcPts val="300"/>
              </a:spcBef>
            </a:pPr>
            <a:r>
              <a:rPr lang="en-US" sz="1000" dirty="0" smtClean="0">
                <a:latin typeface="Arial" pitchFamily="34" charset="0"/>
                <a:cs typeface="Arial" pitchFamily="34" charset="0"/>
              </a:rPr>
              <a:t>N=</a:t>
            </a:r>
            <a:r>
              <a:rPr lang="uk-UA" sz="1000" dirty="0" smtClean="0">
                <a:latin typeface="Arial" pitchFamily="34" charset="0"/>
                <a:cs typeface="Arial" pitchFamily="34" charset="0"/>
              </a:rPr>
              <a:t>118</a:t>
            </a:r>
          </a:p>
        </p:txBody>
      </p:sp>
    </p:spTree>
    <p:extLst>
      <p:ext uri="{BB962C8B-B14F-4D97-AF65-F5344CB8AC3E}">
        <p14:creationId xmlns:p14="http://schemas.microsoft.com/office/powerpoint/2010/main" val="3300109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496621" cy="576105"/>
          </a:xfrm>
        </p:spPr>
        <p:txBody>
          <a:bodyPr/>
          <a:lstStyle/>
          <a:p>
            <a:r>
              <a:rPr lang="uk-UA" dirty="0" smtClean="0"/>
              <a:t>«Антирейтинг» органів влади: по </a:t>
            </a:r>
            <a:r>
              <a:rPr lang="uk-UA" dirty="0"/>
              <a:t>галузям – динаміка </a:t>
            </a:r>
            <a:r>
              <a:rPr lang="uk-UA" dirty="0" smtClean="0"/>
              <a:t>	</a:t>
            </a:r>
            <a:endParaRPr lang="en-US" dirty="0"/>
          </a:p>
        </p:txBody>
      </p:sp>
      <p:sp>
        <p:nvSpPr>
          <p:cNvPr id="5" name="Текст 4"/>
          <p:cNvSpPr>
            <a:spLocks noGrp="1"/>
          </p:cNvSpPr>
          <p:nvPr>
            <p:ph type="body" sz="quarter" idx="12"/>
          </p:nvPr>
        </p:nvSpPr>
        <p:spPr/>
        <p:txBody>
          <a:bodyPr anchor="t"/>
          <a:lstStyle/>
          <a:p>
            <a:r>
              <a:rPr lang="ru-RU" dirty="0" smtClean="0"/>
              <a:t>СКАЖІТЬ, БУДЬ ЛАСКА, ЧИ СТИКАЛАСЯ ВАША КОМПАНІЯ ЗА ОСТАННІ ПІВРОКУ З ТИМ, ЩО ДЕРЖАВНИЙ ОРГАН ПРИМУШУВАВ ДО ДАЧІ ХАБАРА? ЯКЩО ТАК, ТО В ЯКОМУ ДЕРЖАВНОМУ ОРГАНІ?</a:t>
            </a:r>
            <a:endParaRPr lang="ru-RU" dirty="0"/>
          </a:p>
        </p:txBody>
      </p:sp>
      <p:sp>
        <p:nvSpPr>
          <p:cNvPr id="6" name="TextBox 5"/>
          <p:cNvSpPr txBox="1"/>
          <p:nvPr/>
        </p:nvSpPr>
        <p:spPr>
          <a:xfrm>
            <a:off x="323528" y="843558"/>
            <a:ext cx="8496944" cy="216024"/>
          </a:xfrm>
          <a:prstGeom prst="rect">
            <a:avLst/>
          </a:prstGeom>
          <a:noFill/>
        </p:spPr>
        <p:txBody>
          <a:bodyPr wrap="square" lIns="0" tIns="0" rIns="0" bIns="0" rtlCol="0">
            <a:noAutofit/>
          </a:bodyPr>
          <a:lstStyle/>
          <a:p>
            <a:pPr>
              <a:spcBef>
                <a:spcPts val="300"/>
              </a:spcBef>
            </a:pPr>
            <a:r>
              <a:rPr lang="uk-UA" sz="1000" dirty="0">
                <a:latin typeface="Arial" pitchFamily="34" charset="0"/>
                <a:cs typeface="Arial" pitchFamily="34" charset="0"/>
              </a:rPr>
              <a:t>% до всіх опитаних, </a:t>
            </a:r>
            <a:r>
              <a:rPr lang="uk-UA" sz="1000" dirty="0" smtClean="0">
                <a:latin typeface="Arial" pitchFamily="34" charset="0"/>
                <a:cs typeface="Arial" pitchFamily="34" charset="0"/>
              </a:rPr>
              <a:t>хто стикався з корупцією, ТОП-15 органів влади</a:t>
            </a:r>
            <a:endParaRPr lang="uk-UA" sz="1000" dirty="0">
              <a:latin typeface="Arial" pitchFamily="34" charset="0"/>
              <a:cs typeface="Arial" pitchFamily="34" charset="0"/>
            </a:endParaRPr>
          </a:p>
        </p:txBody>
      </p:sp>
      <p:sp>
        <p:nvSpPr>
          <p:cNvPr id="7" name="Текст 4"/>
          <p:cNvSpPr txBox="1">
            <a:spLocks/>
          </p:cNvSpPr>
          <p:nvPr/>
        </p:nvSpPr>
        <p:spPr bwMode="gray">
          <a:xfrm>
            <a:off x="323528" y="4371950"/>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smtClean="0">
                <a:solidFill>
                  <a:schemeClr val="tx1"/>
                </a:solidFill>
              </a:rPr>
              <a:t>* При класифікації органів принцип ВіСі (взаємовиключні, спільно вичерпні) не використовувався / ** Мала база для аналізу</a:t>
            </a:r>
          </a:p>
        </p:txBody>
      </p:sp>
      <p:graphicFrame>
        <p:nvGraphicFramePr>
          <p:cNvPr id="9" name="Диаграмма 8"/>
          <p:cNvGraphicFramePr/>
          <p:nvPr>
            <p:extLst>
              <p:ext uri="{D42A27DB-BD31-4B8C-83A1-F6EECF244321}">
                <p14:modId xmlns:p14="http://schemas.microsoft.com/office/powerpoint/2010/main" val="990521899"/>
              </p:ext>
            </p:extLst>
          </p:nvPr>
        </p:nvGraphicFramePr>
        <p:xfrm>
          <a:off x="-4685" y="1347614"/>
          <a:ext cx="2776485"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043608" y="987574"/>
            <a:ext cx="1656184"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ЗАГАЛОМ,</a:t>
            </a:r>
          </a:p>
          <a:p>
            <a:pPr algn="ctr"/>
            <a:r>
              <a:rPr lang="en-US" sz="800" dirty="0" smtClean="0">
                <a:latin typeface="Arial" pitchFamily="34" charset="0"/>
                <a:cs typeface="Arial" pitchFamily="34" charset="0"/>
              </a:rPr>
              <a:t>N=377</a:t>
            </a:r>
            <a:endParaRPr lang="uk-UA" sz="800" dirty="0" smtClean="0">
              <a:latin typeface="Arial" pitchFamily="34" charset="0"/>
              <a:cs typeface="Arial" pitchFamily="34" charset="0"/>
            </a:endParaRPr>
          </a:p>
          <a:p>
            <a:pPr algn="ctr"/>
            <a:r>
              <a:rPr lang="en-US" sz="800" dirty="0" smtClean="0">
                <a:latin typeface="Arial" pitchFamily="34" charset="0"/>
                <a:cs typeface="Arial" pitchFamily="34" charset="0"/>
              </a:rPr>
              <a:t>N=</a:t>
            </a:r>
            <a:r>
              <a:rPr lang="uk-UA" sz="800" dirty="0" smtClean="0">
                <a:latin typeface="Arial" pitchFamily="34" charset="0"/>
                <a:cs typeface="Arial" pitchFamily="34" charset="0"/>
              </a:rPr>
              <a:t>28</a:t>
            </a:r>
            <a:r>
              <a:rPr lang="en-US" sz="800" dirty="0" smtClean="0">
                <a:latin typeface="Arial" pitchFamily="34" charset="0"/>
                <a:cs typeface="Arial" pitchFamily="34" charset="0"/>
              </a:rPr>
              <a:t>7</a:t>
            </a:r>
            <a:endParaRPr lang="uk-UA" sz="800" dirty="0">
              <a:latin typeface="Arial" pitchFamily="34" charset="0"/>
              <a:cs typeface="Arial" pitchFamily="34" charset="0"/>
            </a:endParaRPr>
          </a:p>
        </p:txBody>
      </p:sp>
      <p:sp>
        <p:nvSpPr>
          <p:cNvPr id="11" name="TextBox 10"/>
          <p:cNvSpPr txBox="1"/>
          <p:nvPr/>
        </p:nvSpPr>
        <p:spPr>
          <a:xfrm>
            <a:off x="2123728" y="987574"/>
            <a:ext cx="1656184"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С/Г,</a:t>
            </a:r>
          </a:p>
          <a:p>
            <a:pPr algn="ctr"/>
            <a:r>
              <a:rPr lang="en-US" sz="800" dirty="0" smtClean="0">
                <a:latin typeface="Arial" pitchFamily="34" charset="0"/>
                <a:cs typeface="Arial" pitchFamily="34" charset="0"/>
              </a:rPr>
              <a:t>N=</a:t>
            </a:r>
            <a:r>
              <a:rPr lang="uk-UA" sz="800" dirty="0" smtClean="0">
                <a:latin typeface="Arial" pitchFamily="34" charset="0"/>
                <a:cs typeface="Arial" pitchFamily="34" charset="0"/>
              </a:rPr>
              <a:t>69</a:t>
            </a:r>
            <a:endParaRPr lang="uk-UA" sz="800" dirty="0">
              <a:latin typeface="Arial" pitchFamily="34" charset="0"/>
              <a:cs typeface="Arial" pitchFamily="34" charset="0"/>
            </a:endParaRPr>
          </a:p>
          <a:p>
            <a:pPr algn="ctr"/>
            <a:r>
              <a:rPr lang="en-US" sz="800" dirty="0" smtClean="0">
                <a:latin typeface="Arial" pitchFamily="34" charset="0"/>
                <a:cs typeface="Arial" pitchFamily="34" charset="0"/>
              </a:rPr>
              <a:t>N=</a:t>
            </a:r>
            <a:r>
              <a:rPr lang="uk-UA" sz="800" dirty="0" smtClean="0">
                <a:latin typeface="Arial" pitchFamily="34" charset="0"/>
                <a:cs typeface="Arial" pitchFamily="34" charset="0"/>
              </a:rPr>
              <a:t>43</a:t>
            </a:r>
            <a:endParaRPr lang="uk-UA" sz="800" dirty="0">
              <a:latin typeface="Arial" pitchFamily="34" charset="0"/>
              <a:cs typeface="Arial" pitchFamily="34" charset="0"/>
            </a:endParaRPr>
          </a:p>
        </p:txBody>
      </p:sp>
      <p:sp>
        <p:nvSpPr>
          <p:cNvPr id="12" name="TextBox 11"/>
          <p:cNvSpPr txBox="1"/>
          <p:nvPr/>
        </p:nvSpPr>
        <p:spPr>
          <a:xfrm>
            <a:off x="3563888" y="987574"/>
            <a:ext cx="1656184"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ПРОМИСЛОВІСТЬ,</a:t>
            </a:r>
          </a:p>
          <a:p>
            <a:pPr algn="ctr"/>
            <a:r>
              <a:rPr lang="en-US" sz="800" dirty="0" smtClean="0">
                <a:latin typeface="Arial" pitchFamily="34" charset="0"/>
                <a:cs typeface="Arial" pitchFamily="34" charset="0"/>
              </a:rPr>
              <a:t>N=</a:t>
            </a:r>
            <a:r>
              <a:rPr lang="uk-UA" sz="800" dirty="0" smtClean="0">
                <a:latin typeface="Arial" pitchFamily="34" charset="0"/>
                <a:cs typeface="Arial" pitchFamily="34" charset="0"/>
              </a:rPr>
              <a:t>46</a:t>
            </a:r>
            <a:endParaRPr lang="uk-UA" sz="800" dirty="0">
              <a:latin typeface="Arial" pitchFamily="34" charset="0"/>
              <a:cs typeface="Arial" pitchFamily="34" charset="0"/>
            </a:endParaRPr>
          </a:p>
          <a:p>
            <a:pPr algn="ctr"/>
            <a:r>
              <a:rPr lang="en-US" sz="800" dirty="0" smtClean="0">
                <a:latin typeface="Arial" pitchFamily="34" charset="0"/>
                <a:cs typeface="Arial" pitchFamily="34" charset="0"/>
              </a:rPr>
              <a:t>N=</a:t>
            </a:r>
            <a:r>
              <a:rPr lang="uk-UA" sz="800" dirty="0" smtClean="0">
                <a:latin typeface="Arial" pitchFamily="34" charset="0"/>
                <a:cs typeface="Arial" pitchFamily="34" charset="0"/>
              </a:rPr>
              <a:t>40</a:t>
            </a:r>
            <a:endParaRPr lang="uk-UA" sz="800" dirty="0">
              <a:latin typeface="Arial" pitchFamily="34" charset="0"/>
              <a:cs typeface="Arial" pitchFamily="34" charset="0"/>
            </a:endParaRPr>
          </a:p>
        </p:txBody>
      </p:sp>
      <p:sp>
        <p:nvSpPr>
          <p:cNvPr id="13" name="TextBox 12"/>
          <p:cNvSpPr txBox="1"/>
          <p:nvPr/>
        </p:nvSpPr>
        <p:spPr>
          <a:xfrm>
            <a:off x="4788024" y="987574"/>
            <a:ext cx="1656184"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ТОРГІВЛЯ,</a:t>
            </a:r>
          </a:p>
          <a:p>
            <a:pPr algn="ctr"/>
            <a:r>
              <a:rPr lang="en-US" sz="800" dirty="0" smtClean="0">
                <a:latin typeface="Arial" pitchFamily="34" charset="0"/>
                <a:cs typeface="Arial" pitchFamily="34" charset="0"/>
              </a:rPr>
              <a:t>N=</a:t>
            </a:r>
            <a:r>
              <a:rPr lang="uk-UA" sz="800" dirty="0" smtClean="0">
                <a:latin typeface="Arial" pitchFamily="34" charset="0"/>
                <a:cs typeface="Arial" pitchFamily="34" charset="0"/>
              </a:rPr>
              <a:t>89</a:t>
            </a:r>
            <a:endParaRPr lang="uk-UA" sz="800" dirty="0">
              <a:latin typeface="Arial" pitchFamily="34" charset="0"/>
              <a:cs typeface="Arial" pitchFamily="34" charset="0"/>
            </a:endParaRPr>
          </a:p>
          <a:p>
            <a:pPr algn="ctr"/>
            <a:r>
              <a:rPr lang="en-US" sz="800" dirty="0" smtClean="0">
                <a:latin typeface="Arial" pitchFamily="34" charset="0"/>
                <a:cs typeface="Arial" pitchFamily="34" charset="0"/>
              </a:rPr>
              <a:t>N=</a:t>
            </a:r>
            <a:r>
              <a:rPr lang="uk-UA" sz="800" dirty="0" smtClean="0">
                <a:latin typeface="Arial" pitchFamily="34" charset="0"/>
                <a:cs typeface="Arial" pitchFamily="34" charset="0"/>
              </a:rPr>
              <a:t>73</a:t>
            </a:r>
            <a:endParaRPr lang="uk-UA" sz="800" dirty="0">
              <a:latin typeface="Arial" pitchFamily="34" charset="0"/>
              <a:cs typeface="Arial" pitchFamily="34" charset="0"/>
            </a:endParaRPr>
          </a:p>
        </p:txBody>
      </p:sp>
      <p:sp>
        <p:nvSpPr>
          <p:cNvPr id="14" name="TextBox 13"/>
          <p:cNvSpPr txBox="1"/>
          <p:nvPr/>
        </p:nvSpPr>
        <p:spPr>
          <a:xfrm>
            <a:off x="6156176" y="987574"/>
            <a:ext cx="1656184"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ТРАНСПОРТ І ЗВ</a:t>
            </a:r>
            <a:r>
              <a:rPr lang="en-US" sz="1000" b="1" dirty="0" smtClean="0">
                <a:latin typeface="Arial" pitchFamily="34" charset="0"/>
                <a:cs typeface="Arial" pitchFamily="34" charset="0"/>
              </a:rPr>
              <a:t>’</a:t>
            </a:r>
            <a:r>
              <a:rPr lang="uk-UA" sz="1000" b="1" dirty="0" smtClean="0">
                <a:latin typeface="Arial" pitchFamily="34" charset="0"/>
                <a:cs typeface="Arial" pitchFamily="34" charset="0"/>
              </a:rPr>
              <a:t>ЯЗОК,</a:t>
            </a:r>
          </a:p>
          <a:p>
            <a:pPr algn="ctr"/>
            <a:r>
              <a:rPr lang="en-US" sz="800" dirty="0" smtClean="0">
                <a:latin typeface="Arial" pitchFamily="34" charset="0"/>
                <a:cs typeface="Arial" pitchFamily="34" charset="0"/>
              </a:rPr>
              <a:t>N=</a:t>
            </a:r>
            <a:r>
              <a:rPr lang="uk-UA" sz="800" dirty="0" smtClean="0">
                <a:latin typeface="Arial" pitchFamily="34" charset="0"/>
                <a:cs typeface="Arial" pitchFamily="34" charset="0"/>
              </a:rPr>
              <a:t>15**</a:t>
            </a:r>
            <a:endParaRPr lang="uk-UA" sz="800" dirty="0">
              <a:latin typeface="Arial" pitchFamily="34" charset="0"/>
              <a:cs typeface="Arial" pitchFamily="34" charset="0"/>
            </a:endParaRPr>
          </a:p>
          <a:p>
            <a:pPr algn="ctr"/>
            <a:r>
              <a:rPr lang="en-US" sz="800" dirty="0" smtClean="0">
                <a:latin typeface="Arial" pitchFamily="34" charset="0"/>
                <a:cs typeface="Arial" pitchFamily="34" charset="0"/>
              </a:rPr>
              <a:t>N=</a:t>
            </a:r>
            <a:r>
              <a:rPr lang="uk-UA" sz="800" dirty="0" smtClean="0">
                <a:latin typeface="Arial" pitchFamily="34" charset="0"/>
                <a:cs typeface="Arial" pitchFamily="34" charset="0"/>
              </a:rPr>
              <a:t>13**</a:t>
            </a:r>
            <a:endParaRPr lang="uk-UA" sz="800" dirty="0">
              <a:latin typeface="Arial" pitchFamily="34" charset="0"/>
              <a:cs typeface="Arial" pitchFamily="34" charset="0"/>
            </a:endParaRPr>
          </a:p>
        </p:txBody>
      </p:sp>
      <p:sp>
        <p:nvSpPr>
          <p:cNvPr id="15" name="TextBox 14"/>
          <p:cNvSpPr txBox="1"/>
          <p:nvPr/>
        </p:nvSpPr>
        <p:spPr>
          <a:xfrm>
            <a:off x="7452320" y="987574"/>
            <a:ext cx="1656184"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ІНШЕ,</a:t>
            </a:r>
          </a:p>
          <a:p>
            <a:pPr algn="ctr"/>
            <a:r>
              <a:rPr lang="en-US" sz="800" dirty="0" smtClean="0">
                <a:latin typeface="Arial" pitchFamily="34" charset="0"/>
                <a:cs typeface="Arial" pitchFamily="34" charset="0"/>
              </a:rPr>
              <a:t>N=</a:t>
            </a:r>
            <a:r>
              <a:rPr lang="uk-UA" sz="800" dirty="0" smtClean="0">
                <a:latin typeface="Arial" pitchFamily="34" charset="0"/>
                <a:cs typeface="Arial" pitchFamily="34" charset="0"/>
              </a:rPr>
              <a:t>158</a:t>
            </a:r>
            <a:endParaRPr lang="uk-UA" sz="800" dirty="0">
              <a:latin typeface="Arial" pitchFamily="34" charset="0"/>
              <a:cs typeface="Arial" pitchFamily="34" charset="0"/>
            </a:endParaRPr>
          </a:p>
          <a:p>
            <a:pPr algn="ctr"/>
            <a:r>
              <a:rPr lang="en-US" sz="800" dirty="0" smtClean="0">
                <a:latin typeface="Arial" pitchFamily="34" charset="0"/>
                <a:cs typeface="Arial" pitchFamily="34" charset="0"/>
              </a:rPr>
              <a:t>N=</a:t>
            </a:r>
            <a:r>
              <a:rPr lang="uk-UA" sz="800" dirty="0" smtClean="0">
                <a:latin typeface="Arial" pitchFamily="34" charset="0"/>
                <a:cs typeface="Arial" pitchFamily="34" charset="0"/>
              </a:rPr>
              <a:t>118</a:t>
            </a:r>
            <a:endParaRPr lang="uk-UA" sz="800" dirty="0">
              <a:latin typeface="Arial" pitchFamily="34" charset="0"/>
              <a:cs typeface="Arial" pitchFamily="34" charset="0"/>
            </a:endParaRPr>
          </a:p>
        </p:txBody>
      </p:sp>
      <p:graphicFrame>
        <p:nvGraphicFramePr>
          <p:cNvPr id="17" name="Диаграмма 16"/>
          <p:cNvGraphicFramePr/>
          <p:nvPr>
            <p:extLst>
              <p:ext uri="{D42A27DB-BD31-4B8C-83A1-F6EECF244321}">
                <p14:modId xmlns:p14="http://schemas.microsoft.com/office/powerpoint/2010/main" val="3889578567"/>
              </p:ext>
            </p:extLst>
          </p:nvPr>
        </p:nvGraphicFramePr>
        <p:xfrm>
          <a:off x="2443941" y="1364942"/>
          <a:ext cx="1696011" cy="30963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Диаграмма 17"/>
          <p:cNvGraphicFramePr/>
          <p:nvPr>
            <p:extLst>
              <p:ext uri="{D42A27DB-BD31-4B8C-83A1-F6EECF244321}">
                <p14:modId xmlns:p14="http://schemas.microsoft.com/office/powerpoint/2010/main" val="1323224489"/>
              </p:ext>
            </p:extLst>
          </p:nvPr>
        </p:nvGraphicFramePr>
        <p:xfrm>
          <a:off x="3607880" y="1364942"/>
          <a:ext cx="1696011" cy="30963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Диаграмма 19"/>
          <p:cNvGraphicFramePr/>
          <p:nvPr>
            <p:extLst>
              <p:ext uri="{D42A27DB-BD31-4B8C-83A1-F6EECF244321}">
                <p14:modId xmlns:p14="http://schemas.microsoft.com/office/powerpoint/2010/main" val="1256426840"/>
              </p:ext>
            </p:extLst>
          </p:nvPr>
        </p:nvGraphicFramePr>
        <p:xfrm>
          <a:off x="5004048" y="1356241"/>
          <a:ext cx="1696011" cy="30963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Диаграмма 20"/>
          <p:cNvGraphicFramePr/>
          <p:nvPr>
            <p:extLst>
              <p:ext uri="{D42A27DB-BD31-4B8C-83A1-F6EECF244321}">
                <p14:modId xmlns:p14="http://schemas.microsoft.com/office/powerpoint/2010/main" val="3821918551"/>
              </p:ext>
            </p:extLst>
          </p:nvPr>
        </p:nvGraphicFramePr>
        <p:xfrm>
          <a:off x="6167987" y="1356241"/>
          <a:ext cx="1696011" cy="30963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Диаграмма 21"/>
          <p:cNvGraphicFramePr/>
          <p:nvPr>
            <p:extLst>
              <p:ext uri="{D42A27DB-BD31-4B8C-83A1-F6EECF244321}">
                <p14:modId xmlns:p14="http://schemas.microsoft.com/office/powerpoint/2010/main" val="3408224203"/>
              </p:ext>
            </p:extLst>
          </p:nvPr>
        </p:nvGraphicFramePr>
        <p:xfrm>
          <a:off x="7524328" y="1347614"/>
          <a:ext cx="1696011" cy="3096344"/>
        </p:xfrm>
        <a:graphic>
          <a:graphicData uri="http://schemas.openxmlformats.org/drawingml/2006/chart">
            <c:chart xmlns:c="http://schemas.openxmlformats.org/drawingml/2006/chart" xmlns:r="http://schemas.openxmlformats.org/officeDocument/2006/relationships" r:id="rId8"/>
          </a:graphicData>
        </a:graphic>
      </p:graphicFrame>
      <p:cxnSp>
        <p:nvCxnSpPr>
          <p:cNvPr id="24" name="Прямая со стрелкой 23"/>
          <p:cNvCxnSpPr/>
          <p:nvPr/>
        </p:nvCxnSpPr>
        <p:spPr>
          <a:xfrm>
            <a:off x="1812571" y="2129496"/>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1763688" y="3736885"/>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3172669" y="2523436"/>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4644910" y="2115119"/>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331483" y="3518349"/>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5596691" y="3920915"/>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a:off x="8069596" y="2727594"/>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8112729" y="4314855"/>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sp>
        <p:nvSpPr>
          <p:cNvPr id="34" name="Текст 4"/>
          <p:cNvSpPr txBox="1">
            <a:spLocks/>
          </p:cNvSpPr>
          <p:nvPr/>
        </p:nvSpPr>
        <p:spPr bwMode="gray">
          <a:xfrm>
            <a:off x="323528" y="4550918"/>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a:solidFill>
                  <a:schemeClr val="tx1"/>
                </a:solidFill>
              </a:rPr>
              <a:t>Стрілками позначені </a:t>
            </a:r>
            <a:r>
              <a:rPr lang="uk-UA" dirty="0">
                <a:solidFill>
                  <a:srgbClr val="000000"/>
                </a:solidFill>
              </a:rPr>
              <a:t>статистично значимі відмінності між даними </a:t>
            </a:r>
            <a:r>
              <a:rPr lang="uk-UA" dirty="0" smtClean="0">
                <a:solidFill>
                  <a:srgbClr val="000000"/>
                </a:solidFill>
              </a:rPr>
              <a:t>першої та другої хвилі </a:t>
            </a:r>
            <a:r>
              <a:rPr lang="uk-UA" dirty="0">
                <a:solidFill>
                  <a:srgbClr val="000000"/>
                </a:solidFill>
              </a:rPr>
              <a:t>(рівень значимості 90</a:t>
            </a:r>
            <a:r>
              <a:rPr lang="uk-UA" dirty="0" smtClean="0">
                <a:solidFill>
                  <a:srgbClr val="000000"/>
                </a:solidFill>
              </a:rPr>
              <a:t>%). </a:t>
            </a:r>
            <a:r>
              <a:rPr lang="uk-UA" dirty="0">
                <a:solidFill>
                  <a:schemeClr val="tx1"/>
                </a:solidFill>
              </a:rPr>
              <a:t>Зелений колір – значення у </a:t>
            </a:r>
            <a:r>
              <a:rPr lang="uk-UA" dirty="0" smtClean="0">
                <a:solidFill>
                  <a:schemeClr val="tx1"/>
                </a:solidFill>
              </a:rPr>
              <a:t>другій хвилі зросло, </a:t>
            </a:r>
            <a:r>
              <a:rPr lang="uk-UA" dirty="0">
                <a:solidFill>
                  <a:schemeClr val="tx1"/>
                </a:solidFill>
              </a:rPr>
              <a:t>червоний - </a:t>
            </a:r>
            <a:r>
              <a:rPr lang="uk-UA" dirty="0" smtClean="0">
                <a:solidFill>
                  <a:schemeClr val="tx1"/>
                </a:solidFill>
              </a:rPr>
              <a:t>зменшилось</a:t>
            </a:r>
            <a:endParaRPr lang="ru-RU" dirty="0">
              <a:solidFill>
                <a:schemeClr val="tx1"/>
              </a:solidFill>
            </a:endParaRPr>
          </a:p>
          <a:p>
            <a:endParaRPr lang="ru-RU" dirty="0">
              <a:solidFill>
                <a:schemeClr val="tx1"/>
              </a:solidFill>
            </a:endParaRPr>
          </a:p>
        </p:txBody>
      </p:sp>
      <p:cxnSp>
        <p:nvCxnSpPr>
          <p:cNvPr id="35" name="Прямая со стрелкой 34"/>
          <p:cNvCxnSpPr/>
          <p:nvPr/>
        </p:nvCxnSpPr>
        <p:spPr>
          <a:xfrm flipH="1">
            <a:off x="5596691" y="3291830"/>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36" name="Таблица 35"/>
          <p:cNvGraphicFramePr>
            <a:graphicFrameLocks noGrp="1"/>
          </p:cNvGraphicFramePr>
          <p:nvPr>
            <p:extLst>
              <p:ext uri="{D42A27DB-BD31-4B8C-83A1-F6EECF244321}">
                <p14:modId xmlns:p14="http://schemas.microsoft.com/office/powerpoint/2010/main" val="2220443481"/>
              </p:ext>
            </p:extLst>
          </p:nvPr>
        </p:nvGraphicFramePr>
        <p:xfrm>
          <a:off x="7990756" y="299998"/>
          <a:ext cx="829716" cy="543560"/>
        </p:xfrm>
        <a:graphic>
          <a:graphicData uri="http://schemas.openxmlformats.org/drawingml/2006/table">
            <a:tbl>
              <a:tblPr firstRow="1" bandRow="1">
                <a:tableStyleId>{5940675A-B579-460E-94D1-54222C63F5DA}</a:tableStyleId>
              </a:tblPr>
              <a:tblGrid>
                <a:gridCol w="208280"/>
                <a:gridCol w="621436"/>
              </a:tblGrid>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r>
                        <a:rPr lang="uk-UA" sz="800" dirty="0" smtClean="0"/>
                        <a:t>1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alpha val="60000"/>
                      </a:schemeClr>
                    </a:solidFill>
                  </a:tcPr>
                </a:tc>
                <a:tc>
                  <a:txBody>
                    <a:bodyPr/>
                    <a:lstStyle/>
                    <a:p>
                      <a:r>
                        <a:rPr lang="uk-UA" sz="800" dirty="0" smtClean="0"/>
                        <a:t>2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298064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73991252"/>
              </p:ext>
            </p:extLst>
          </p:nvPr>
        </p:nvGraphicFramePr>
        <p:xfrm>
          <a:off x="323850" y="951570"/>
          <a:ext cx="8496300" cy="385242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gray">
          <a:xfrm>
            <a:off x="323851" y="195419"/>
            <a:ext cx="8496621" cy="576105"/>
          </a:xfrm>
        </p:spPr>
        <p:txBody>
          <a:bodyPr/>
          <a:lstStyle/>
          <a:p>
            <a:r>
              <a:rPr lang="uk-UA" dirty="0" smtClean="0"/>
              <a:t>Ситуації, при яких найчастіше виникає примус до </a:t>
            </a:r>
            <a:r>
              <a:rPr lang="uk-UA" dirty="0"/>
              <a:t>хабара – динаміка </a:t>
            </a:r>
          </a:p>
        </p:txBody>
      </p:sp>
      <p:sp>
        <p:nvSpPr>
          <p:cNvPr id="5" name="Текст 4"/>
          <p:cNvSpPr>
            <a:spLocks noGrp="1"/>
          </p:cNvSpPr>
          <p:nvPr>
            <p:ph type="body" sz="quarter" idx="12"/>
          </p:nvPr>
        </p:nvSpPr>
        <p:spPr/>
        <p:txBody>
          <a:bodyPr anchor="t"/>
          <a:lstStyle/>
          <a:p>
            <a:r>
              <a:rPr lang="ru-RU" dirty="0" smtClean="0"/>
              <a:t>(ЯКЩО ВІДПОВІДЬ ПО ХАБАРУ ПОЗИТИВНА) СКАЖІТЬ, БУДЬ ЛАСКА, В ЯКОМУ САМЕ ДЕРЖАВНОМУ ОРГАНІ ЦЕ СТАЛОСЯ? В ЯКОМУ ЦЕ БУЛО МІСТІ? ПРИ ЯКИХ САМЕ ОПЕРАЦІЯХ?</a:t>
            </a:r>
            <a:endParaRPr lang="ru-RU" dirty="0"/>
          </a:p>
        </p:txBody>
      </p:sp>
      <p:sp>
        <p:nvSpPr>
          <p:cNvPr id="6" name="TextBox 5"/>
          <p:cNvSpPr txBox="1"/>
          <p:nvPr/>
        </p:nvSpPr>
        <p:spPr>
          <a:xfrm>
            <a:off x="323528" y="843558"/>
            <a:ext cx="8496944" cy="216024"/>
          </a:xfrm>
          <a:prstGeom prst="rect">
            <a:avLst/>
          </a:prstGeom>
          <a:noFill/>
        </p:spPr>
        <p:txBody>
          <a:bodyPr wrap="square" lIns="0" tIns="0" rIns="0" bIns="0" rtlCol="0">
            <a:noAutofit/>
          </a:bodyPr>
          <a:lstStyle/>
          <a:p>
            <a:pPr>
              <a:spcBef>
                <a:spcPts val="300"/>
              </a:spcBef>
            </a:pPr>
            <a:r>
              <a:rPr lang="uk-UA" sz="1000" dirty="0">
                <a:latin typeface="Arial" pitchFamily="34" charset="0"/>
                <a:cs typeface="Arial" pitchFamily="34" charset="0"/>
              </a:rPr>
              <a:t>% до всіх опитаних, </a:t>
            </a:r>
            <a:r>
              <a:rPr lang="uk-UA" sz="1000" dirty="0" smtClean="0">
                <a:latin typeface="Arial" pitchFamily="34" charset="0"/>
                <a:cs typeface="Arial" pitchFamily="34" charset="0"/>
              </a:rPr>
              <a:t>хто стикався з корупцією, ТОП-15</a:t>
            </a:r>
            <a:endParaRPr lang="uk-UA" sz="1000" dirty="0">
              <a:latin typeface="Arial" pitchFamily="34" charset="0"/>
              <a:cs typeface="Arial" pitchFamily="34" charset="0"/>
            </a:endParaRPr>
          </a:p>
        </p:txBody>
      </p:sp>
      <p:cxnSp>
        <p:nvCxnSpPr>
          <p:cNvPr id="9" name="Прямая со стрелкой 8"/>
          <p:cNvCxnSpPr/>
          <p:nvPr/>
        </p:nvCxnSpPr>
        <p:spPr>
          <a:xfrm flipH="1">
            <a:off x="6619473" y="2211265"/>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376693" y="2643758"/>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5264550" y="2859782"/>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985630" y="3147814"/>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sp>
        <p:nvSpPr>
          <p:cNvPr id="15" name="Текст 4"/>
          <p:cNvSpPr txBox="1">
            <a:spLocks/>
          </p:cNvSpPr>
          <p:nvPr/>
        </p:nvSpPr>
        <p:spPr bwMode="gray">
          <a:xfrm>
            <a:off x="323528" y="4587974"/>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a:solidFill>
                  <a:schemeClr val="tx1"/>
                </a:solidFill>
              </a:rPr>
              <a:t>Стрілками </a:t>
            </a:r>
            <a:r>
              <a:rPr lang="uk-UA" dirty="0" smtClean="0">
                <a:solidFill>
                  <a:schemeClr val="tx1"/>
                </a:solidFill>
              </a:rPr>
              <a:t>позначені </a:t>
            </a:r>
            <a:r>
              <a:rPr lang="uk-UA" dirty="0">
                <a:solidFill>
                  <a:srgbClr val="000000"/>
                </a:solidFill>
              </a:rPr>
              <a:t>статистично значимі відмінності між даними </a:t>
            </a:r>
            <a:r>
              <a:rPr lang="uk-UA" dirty="0" smtClean="0">
                <a:solidFill>
                  <a:srgbClr val="000000"/>
                </a:solidFill>
              </a:rPr>
              <a:t>першої та другої хвилі </a:t>
            </a:r>
            <a:r>
              <a:rPr lang="uk-UA" dirty="0">
                <a:solidFill>
                  <a:srgbClr val="000000"/>
                </a:solidFill>
              </a:rPr>
              <a:t>(рівень значимості 90</a:t>
            </a:r>
            <a:r>
              <a:rPr lang="uk-UA" dirty="0" smtClean="0">
                <a:solidFill>
                  <a:srgbClr val="000000"/>
                </a:solidFill>
              </a:rPr>
              <a:t>%). </a:t>
            </a:r>
            <a:r>
              <a:rPr lang="uk-UA" dirty="0">
                <a:solidFill>
                  <a:schemeClr val="tx1"/>
                </a:solidFill>
              </a:rPr>
              <a:t>Зелений колір – значення у </a:t>
            </a:r>
            <a:r>
              <a:rPr lang="uk-UA" dirty="0" smtClean="0">
                <a:solidFill>
                  <a:schemeClr val="tx1"/>
                </a:solidFill>
              </a:rPr>
              <a:t>другій хвилі зросло, </a:t>
            </a:r>
            <a:r>
              <a:rPr lang="uk-UA" dirty="0">
                <a:solidFill>
                  <a:schemeClr val="tx1"/>
                </a:solidFill>
              </a:rPr>
              <a:t>червоний - </a:t>
            </a:r>
            <a:r>
              <a:rPr lang="uk-UA" dirty="0" smtClean="0">
                <a:solidFill>
                  <a:schemeClr val="tx1"/>
                </a:solidFill>
              </a:rPr>
              <a:t>зменшилось</a:t>
            </a:r>
            <a:endParaRPr lang="ru-RU"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1427533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496621" cy="576105"/>
          </a:xfrm>
        </p:spPr>
        <p:txBody>
          <a:bodyPr/>
          <a:lstStyle/>
          <a:p>
            <a:r>
              <a:rPr lang="uk-UA" dirty="0" smtClean="0"/>
              <a:t>Ситуації, при яких найчастіше виникає примус до </a:t>
            </a:r>
            <a:r>
              <a:rPr lang="uk-UA" dirty="0"/>
              <a:t>хабара – динаміка </a:t>
            </a:r>
          </a:p>
        </p:txBody>
      </p:sp>
      <p:sp>
        <p:nvSpPr>
          <p:cNvPr id="5" name="Текст 4"/>
          <p:cNvSpPr>
            <a:spLocks noGrp="1"/>
          </p:cNvSpPr>
          <p:nvPr>
            <p:ph type="body" sz="quarter" idx="12"/>
          </p:nvPr>
        </p:nvSpPr>
        <p:spPr/>
        <p:txBody>
          <a:bodyPr anchor="t"/>
          <a:lstStyle/>
          <a:p>
            <a:r>
              <a:rPr lang="ru-RU" dirty="0" smtClean="0"/>
              <a:t>(ЯКЩО ВІДПОВІДЬ ПО ХАБАРУ ПОЗИТИВНА) СКАЖІТЬ, БУДЬ ЛАСКА, В ЯКОМУ САМЕ ДЕРЖАВНОМУ ОРГАНІ ЦЕ СТАЛОСЯ? В ЯКОМУ ЦЕ БУЛО МІСТІ? ПРИ ЯКИХ САМЕ ОПЕРАЦІЯХ?</a:t>
            </a:r>
            <a:endParaRPr lang="ru-RU" dirty="0"/>
          </a:p>
        </p:txBody>
      </p:sp>
      <p:sp>
        <p:nvSpPr>
          <p:cNvPr id="6" name="TextBox 5"/>
          <p:cNvSpPr txBox="1"/>
          <p:nvPr/>
        </p:nvSpPr>
        <p:spPr>
          <a:xfrm>
            <a:off x="323528" y="843558"/>
            <a:ext cx="8496944" cy="216024"/>
          </a:xfrm>
          <a:prstGeom prst="rect">
            <a:avLst/>
          </a:prstGeom>
          <a:noFill/>
        </p:spPr>
        <p:txBody>
          <a:bodyPr wrap="square" lIns="0" tIns="0" rIns="0" bIns="0" rtlCol="0">
            <a:noAutofit/>
          </a:bodyPr>
          <a:lstStyle/>
          <a:p>
            <a:pPr>
              <a:spcBef>
                <a:spcPts val="300"/>
              </a:spcBef>
            </a:pPr>
            <a:r>
              <a:rPr lang="uk-UA" sz="1000" dirty="0">
                <a:latin typeface="Arial" pitchFamily="34" charset="0"/>
                <a:cs typeface="Arial" pitchFamily="34" charset="0"/>
              </a:rPr>
              <a:t>% до всіх опитаних, </a:t>
            </a:r>
            <a:r>
              <a:rPr lang="uk-UA" sz="1000" dirty="0" smtClean="0">
                <a:latin typeface="Arial" pitchFamily="34" charset="0"/>
                <a:cs typeface="Arial" pitchFamily="34" charset="0"/>
              </a:rPr>
              <a:t>хто стикався з корупцією, ТОП-10 відповідей, </a:t>
            </a:r>
            <a:r>
              <a:rPr lang="en-US" sz="1000" dirty="0">
                <a:latin typeface="Arial" pitchFamily="34" charset="0"/>
                <a:cs typeface="Arial" pitchFamily="34" charset="0"/>
              </a:rPr>
              <a:t>1 </a:t>
            </a:r>
            <a:r>
              <a:rPr lang="uk-UA" sz="1000" dirty="0">
                <a:latin typeface="Arial" pitchFamily="34" charset="0"/>
                <a:cs typeface="Arial" pitchFamily="34" charset="0"/>
              </a:rPr>
              <a:t>хвиля, N</a:t>
            </a:r>
            <a:r>
              <a:rPr lang="en-US" sz="1000" dirty="0">
                <a:latin typeface="Arial" pitchFamily="34" charset="0"/>
                <a:cs typeface="Arial" pitchFamily="34" charset="0"/>
              </a:rPr>
              <a:t> </a:t>
            </a:r>
            <a:r>
              <a:rPr lang="uk-UA" sz="1000" dirty="0">
                <a:latin typeface="Arial" pitchFamily="34" charset="0"/>
                <a:cs typeface="Arial" pitchFamily="34" charset="0"/>
              </a:rPr>
              <a:t>=</a:t>
            </a:r>
            <a:r>
              <a:rPr lang="en-US" sz="1000" dirty="0">
                <a:latin typeface="Arial" pitchFamily="34" charset="0"/>
                <a:cs typeface="Arial" pitchFamily="34" charset="0"/>
              </a:rPr>
              <a:t> </a:t>
            </a:r>
            <a:r>
              <a:rPr lang="uk-UA" sz="1000" dirty="0" smtClean="0">
                <a:latin typeface="Arial" pitchFamily="34" charset="0"/>
                <a:cs typeface="Arial" pitchFamily="34" charset="0"/>
              </a:rPr>
              <a:t>377; </a:t>
            </a:r>
            <a:r>
              <a:rPr lang="uk-UA" sz="1000" dirty="0">
                <a:latin typeface="Arial" pitchFamily="34" charset="0"/>
                <a:cs typeface="Arial" pitchFamily="34" charset="0"/>
              </a:rPr>
              <a:t>2 хвиля, N</a:t>
            </a:r>
            <a:r>
              <a:rPr lang="en-US" sz="1000" dirty="0">
                <a:latin typeface="Arial" pitchFamily="34" charset="0"/>
                <a:cs typeface="Arial" pitchFamily="34" charset="0"/>
              </a:rPr>
              <a:t> </a:t>
            </a:r>
            <a:r>
              <a:rPr lang="uk-UA" sz="1000" dirty="0">
                <a:latin typeface="Arial" pitchFamily="34" charset="0"/>
                <a:cs typeface="Arial" pitchFamily="34" charset="0"/>
              </a:rPr>
              <a:t>=</a:t>
            </a:r>
            <a:r>
              <a:rPr lang="en-US" sz="1000" dirty="0">
                <a:latin typeface="Arial" pitchFamily="34" charset="0"/>
                <a:cs typeface="Arial" pitchFamily="34" charset="0"/>
              </a:rPr>
              <a:t> </a:t>
            </a:r>
            <a:r>
              <a:rPr lang="en-US" sz="1000" dirty="0" smtClean="0">
                <a:latin typeface="Arial" pitchFamily="34" charset="0"/>
                <a:cs typeface="Arial" pitchFamily="34" charset="0"/>
              </a:rPr>
              <a:t>2</a:t>
            </a:r>
            <a:r>
              <a:rPr lang="uk-UA" sz="1000" dirty="0" smtClean="0">
                <a:latin typeface="Arial" pitchFamily="34" charset="0"/>
                <a:cs typeface="Arial" pitchFamily="34" charset="0"/>
              </a:rPr>
              <a:t>87</a:t>
            </a:r>
            <a:endParaRPr lang="uk-UA" sz="1000" dirty="0">
              <a:latin typeface="Arial" pitchFamily="34" charset="0"/>
              <a:cs typeface="Arial"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208405094"/>
              </p:ext>
            </p:extLst>
          </p:nvPr>
        </p:nvGraphicFramePr>
        <p:xfrm>
          <a:off x="323526" y="1203597"/>
          <a:ext cx="8640961" cy="3240360"/>
        </p:xfrm>
        <a:graphic>
          <a:graphicData uri="http://schemas.openxmlformats.org/drawingml/2006/table">
            <a:tbl>
              <a:tblPr>
                <a:tableStyleId>{2D5ABB26-0587-4C30-8999-92F81FD0307C}</a:tableStyleId>
              </a:tblPr>
              <a:tblGrid>
                <a:gridCol w="2342178"/>
                <a:gridCol w="4723223"/>
                <a:gridCol w="787780"/>
                <a:gridCol w="787780"/>
              </a:tblGrid>
              <a:tr h="324036">
                <a:tc gridSpan="2">
                  <a:txBody>
                    <a:bodyPr/>
                    <a:lstStyle/>
                    <a:p>
                      <a:pPr algn="l" fontAlgn="t"/>
                      <a:endParaRPr lang="ru-RU" sz="900" b="0" i="0" u="none" strike="noStrike" dirty="0">
                        <a:solidFill>
                          <a:srgbClr val="000000"/>
                        </a:solidFill>
                        <a:effectLst/>
                        <a:latin typeface="Arial"/>
                      </a:endParaRPr>
                    </a:p>
                  </a:txBody>
                  <a:tcPr marL="9525" marR="9525" marT="9525" marB="0" anchor="ctr">
                    <a:lnR w="9525" cap="flat" cmpd="sng" algn="ctr">
                      <a:solidFill>
                        <a:schemeClr val="bg1">
                          <a:lumMod val="75000"/>
                        </a:schemeClr>
                      </a:solidFill>
                      <a:prstDash val="dash"/>
                      <a:round/>
                      <a:headEnd type="none" w="med" len="med"/>
                      <a:tailEnd type="none" w="med" len="med"/>
                    </a:lnR>
                    <a:lnB w="9525" cap="flat" cmpd="sng" algn="ctr">
                      <a:solidFill>
                        <a:schemeClr val="bg1">
                          <a:lumMod val="75000"/>
                        </a:schemeClr>
                      </a:solidFill>
                      <a:prstDash val="dash"/>
                      <a:round/>
                      <a:headEnd type="none" w="med" len="med"/>
                      <a:tailEnd type="none" w="med" len="med"/>
                    </a:lnB>
                  </a:tcPr>
                </a:tc>
                <a:tc hMerge="1">
                  <a:txBody>
                    <a:bodyPr/>
                    <a:lstStyle/>
                    <a:p>
                      <a:pPr algn="l" fontAlgn="t"/>
                      <a:endParaRPr lang="ru-RU" sz="900" b="0" i="0" u="none" strike="noStrike" dirty="0">
                        <a:solidFill>
                          <a:srgbClr val="000000"/>
                        </a:solidFill>
                        <a:effectLst/>
                        <a:latin typeface="Arial"/>
                      </a:endParaRPr>
                    </a:p>
                  </a:txBody>
                  <a:tcPr marL="9525" marR="9525"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B w="9525" cap="flat" cmpd="sng" algn="ctr">
                      <a:solidFill>
                        <a:schemeClr val="bg1">
                          <a:lumMod val="75000"/>
                        </a:schemeClr>
                      </a:solidFill>
                      <a:prstDash val="dash"/>
                      <a:round/>
                      <a:headEnd type="none" w="med" len="med"/>
                      <a:tailEnd type="none" w="med" len="med"/>
                    </a:lnB>
                  </a:tcPr>
                </a:tc>
                <a:tc>
                  <a:txBody>
                    <a:bodyPr/>
                    <a:lstStyle/>
                    <a:p>
                      <a:pPr algn="ctr" fontAlgn="ctr"/>
                      <a:r>
                        <a:rPr lang="ru-RU" sz="900" b="0" i="0" u="none" strike="noStrike" dirty="0" smtClean="0">
                          <a:solidFill>
                            <a:srgbClr val="000000"/>
                          </a:solidFill>
                          <a:effectLst/>
                          <a:latin typeface="Arial"/>
                        </a:rPr>
                        <a:t>1 хвиля</a:t>
                      </a:r>
                      <a:endParaRPr lang="ru-RU" sz="900" b="0" i="0" u="none" strike="noStrike" dirty="0">
                        <a:solidFill>
                          <a:srgbClr val="000000"/>
                        </a:solidFill>
                        <a:effectLst/>
                        <a:latin typeface="Arial"/>
                      </a:endParaRPr>
                    </a:p>
                  </a:txBody>
                  <a:tcPr marL="9525" marR="9525"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B w="9525" cap="flat" cmpd="sng" algn="ctr">
                      <a:solidFill>
                        <a:schemeClr val="bg1">
                          <a:lumMod val="75000"/>
                        </a:schemeClr>
                      </a:solidFill>
                      <a:prstDash val="dash"/>
                      <a:round/>
                      <a:headEnd type="none" w="med" len="med"/>
                      <a:tailEnd type="none" w="med" len="med"/>
                    </a:lnB>
                  </a:tcPr>
                </a:tc>
                <a:tc>
                  <a:txBody>
                    <a:bodyPr/>
                    <a:lstStyle/>
                    <a:p>
                      <a:pPr algn="ctr" fontAlgn="ctr"/>
                      <a:r>
                        <a:rPr lang="ru-RU" sz="900" b="0" i="0" u="none" strike="noStrike" dirty="0" smtClean="0">
                          <a:solidFill>
                            <a:srgbClr val="000000"/>
                          </a:solidFill>
                          <a:effectLst/>
                          <a:latin typeface="Arial"/>
                        </a:rPr>
                        <a:t>2 хвиля</a:t>
                      </a:r>
                      <a:endParaRPr lang="ru-RU" sz="900" b="0" i="0" u="none" strike="noStrike" dirty="0">
                        <a:solidFill>
                          <a:srgbClr val="000000"/>
                        </a:solidFill>
                        <a:effectLst/>
                        <a:latin typeface="Arial"/>
                      </a:endParaRPr>
                    </a:p>
                  </a:txBody>
                  <a:tcPr marL="9525" marR="9525" marT="9525" marB="0" anchor="ctr">
                    <a:lnL w="9525" cap="flat" cmpd="sng" algn="ctr">
                      <a:solidFill>
                        <a:schemeClr val="bg1">
                          <a:lumMod val="75000"/>
                        </a:schemeClr>
                      </a:solidFill>
                      <a:prstDash val="dash"/>
                      <a:round/>
                      <a:headEnd type="none" w="med" len="med"/>
                      <a:tailEnd type="none" w="med" len="med"/>
                    </a:lnL>
                    <a:lnB w="9525" cap="flat" cmpd="sng" algn="ctr">
                      <a:solidFill>
                        <a:schemeClr val="bg1">
                          <a:lumMod val="75000"/>
                        </a:schemeClr>
                      </a:solidFill>
                      <a:prstDash val="dash"/>
                      <a:round/>
                      <a:headEnd type="none" w="med" len="med"/>
                      <a:tailEnd type="none" w="med" len="med"/>
                    </a:lnB>
                  </a:tcPr>
                </a:tc>
              </a:tr>
              <a:tr h="324036">
                <a:tc>
                  <a:txBody>
                    <a:bodyPr/>
                    <a:lstStyle/>
                    <a:p>
                      <a:pPr algn="l" fontAlgn="t"/>
                      <a:r>
                        <a:rPr lang="ru-RU" sz="900" b="0" i="0" u="none" strike="noStrike" dirty="0">
                          <a:solidFill>
                            <a:srgbClr val="000000"/>
                          </a:solidFill>
                          <a:effectLst/>
                          <a:latin typeface="Arial"/>
                        </a:rPr>
                        <a:t>ПОДАТКОВА СЛУЖБА</a:t>
                      </a:r>
                    </a:p>
                  </a:txBody>
                  <a:tcPr marL="36000" marR="36000" marT="9525" marB="0"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l" fontAlgn="t"/>
                      <a:r>
                        <a:rPr lang="ru-RU" sz="900" b="0" i="0" u="none" strike="noStrike" dirty="0">
                          <a:solidFill>
                            <a:srgbClr val="000000"/>
                          </a:solidFill>
                          <a:effectLst/>
                          <a:latin typeface="Arial"/>
                        </a:rPr>
                        <a:t>ПРИ ПЕРЕВІРЦІ</a:t>
                      </a:r>
                    </a:p>
                  </a:txBody>
                  <a:tcPr marL="36000" marR="36000"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ru-RU" sz="900" b="0" i="0" u="none" strike="noStrike" dirty="0" smtClean="0">
                          <a:solidFill>
                            <a:srgbClr val="000000"/>
                          </a:solidFill>
                          <a:effectLst/>
                          <a:latin typeface="Arial"/>
                        </a:rPr>
                        <a:t>5,4%</a:t>
                      </a:r>
                      <a:endParaRPr lang="ru-RU" sz="900" b="0" i="0" u="none" strike="noStrike" dirty="0">
                        <a:solidFill>
                          <a:srgbClr val="000000"/>
                        </a:solidFill>
                        <a:effectLst/>
                        <a:latin typeface="Arial"/>
                      </a:endParaRPr>
                    </a:p>
                  </a:txBody>
                  <a:tcPr marL="9525" marR="9525"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ru-RU" sz="900" b="0" i="0" u="none" strike="noStrike" dirty="0">
                          <a:solidFill>
                            <a:srgbClr val="000000"/>
                          </a:solidFill>
                          <a:effectLst/>
                          <a:latin typeface="Arial"/>
                        </a:rPr>
                        <a:t>5,7%</a:t>
                      </a:r>
                    </a:p>
                  </a:txBody>
                  <a:tcPr marL="9525" marR="9525" marT="9525" marB="0"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r>
              <a:tr h="324036">
                <a:tc>
                  <a:txBody>
                    <a:bodyPr/>
                    <a:lstStyle/>
                    <a:p>
                      <a:pPr algn="l" fontAlgn="t"/>
                      <a:r>
                        <a:rPr lang="ru-RU" sz="900" b="0" i="0" u="none" strike="noStrike" dirty="0">
                          <a:solidFill>
                            <a:srgbClr val="000000"/>
                          </a:solidFill>
                          <a:effectLst/>
                          <a:latin typeface="Arial"/>
                        </a:rPr>
                        <a:t>МИТНИЦЯ</a:t>
                      </a:r>
                    </a:p>
                  </a:txBody>
                  <a:tcPr marL="36000" marR="36000" marT="9525" marB="0"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l" fontAlgn="t"/>
                      <a:r>
                        <a:rPr lang="ru-RU" sz="900" b="0" i="0" u="none" strike="noStrike" dirty="0">
                          <a:solidFill>
                            <a:srgbClr val="000000"/>
                          </a:solidFill>
                          <a:effectLst/>
                          <a:latin typeface="Arial"/>
                        </a:rPr>
                        <a:t>ПРИ ЗДІЙСНЕННІ ПЕРЕВЕЗЕНЬ / ДОСТАВКИ ТОВАРУ / ЕКСПОРТНО-ІМПОРТНИХ </a:t>
                      </a:r>
                      <a:r>
                        <a:rPr lang="ru-RU" sz="900" b="0" i="0" u="none" strike="noStrike" dirty="0" smtClean="0">
                          <a:solidFill>
                            <a:srgbClr val="000000"/>
                          </a:solidFill>
                          <a:effectLst/>
                          <a:latin typeface="Arial"/>
                        </a:rPr>
                        <a:t>ОПЕРАЦІЯХ</a:t>
                      </a:r>
                      <a:endParaRPr lang="ru-RU" sz="900" b="0" i="0" u="none" strike="noStrike" dirty="0">
                        <a:solidFill>
                          <a:srgbClr val="000000"/>
                        </a:solidFill>
                        <a:effectLst/>
                        <a:latin typeface="Arial"/>
                      </a:endParaRPr>
                    </a:p>
                  </a:txBody>
                  <a:tcPr marL="36000" marR="36000"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uk-UA" sz="900" b="0" i="0" u="none" strike="noStrike" dirty="0" smtClean="0">
                          <a:solidFill>
                            <a:srgbClr val="000000"/>
                          </a:solidFill>
                          <a:effectLst/>
                          <a:latin typeface="Arial"/>
                        </a:rPr>
                        <a:t>-</a:t>
                      </a:r>
                      <a:endParaRPr lang="ru-RU" sz="900" b="0" i="0" u="none" strike="noStrike" dirty="0">
                        <a:solidFill>
                          <a:srgbClr val="000000"/>
                        </a:solidFill>
                        <a:effectLst/>
                        <a:latin typeface="Arial"/>
                      </a:endParaRPr>
                    </a:p>
                  </a:txBody>
                  <a:tcPr marL="9525" marR="9525"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ru-RU" sz="900" b="0" i="0" u="none" strike="noStrike" dirty="0">
                          <a:solidFill>
                            <a:srgbClr val="000000"/>
                          </a:solidFill>
                          <a:effectLst/>
                          <a:latin typeface="Arial"/>
                        </a:rPr>
                        <a:t>3,1%</a:t>
                      </a:r>
                    </a:p>
                  </a:txBody>
                  <a:tcPr marL="9525" marR="9525" marT="9525" marB="0"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solidFill>
                      <a:srgbClr val="00B050">
                        <a:alpha val="50000"/>
                      </a:srgbClr>
                    </a:solidFill>
                  </a:tcPr>
                </a:tc>
              </a:tr>
              <a:tr h="324036">
                <a:tc>
                  <a:txBody>
                    <a:bodyPr/>
                    <a:lstStyle/>
                    <a:p>
                      <a:pPr algn="l" fontAlgn="t"/>
                      <a:r>
                        <a:rPr lang="ru-RU" sz="900" b="0" i="0" u="none" strike="noStrike" dirty="0">
                          <a:solidFill>
                            <a:srgbClr val="000000"/>
                          </a:solidFill>
                          <a:effectLst/>
                          <a:latin typeface="Arial"/>
                        </a:rPr>
                        <a:t>АГЕНТСТВО ЗЕМЕЛЬНИХ РЕСУРСІВ</a:t>
                      </a:r>
                    </a:p>
                  </a:txBody>
                  <a:tcPr marL="36000" marR="36000" marT="9525" marB="0"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l" fontAlgn="t"/>
                      <a:r>
                        <a:rPr lang="ru-RU" sz="900" b="0" i="0" u="none" strike="noStrike" dirty="0">
                          <a:solidFill>
                            <a:srgbClr val="000000"/>
                          </a:solidFill>
                          <a:effectLst/>
                          <a:latin typeface="Arial"/>
                        </a:rPr>
                        <a:t>ОФОРМЛЕННЯ ДОКУМЕНТІВ НА ЗЕМЛЮ / НЕРУХОМІСТЬ / БУДІВНИЦТВО / ОРЕНДУ</a:t>
                      </a:r>
                    </a:p>
                  </a:txBody>
                  <a:tcPr marL="36000" marR="36000"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uk-UA" sz="900" b="0" i="0" u="none" strike="noStrike" dirty="0" smtClean="0">
                          <a:solidFill>
                            <a:srgbClr val="000000"/>
                          </a:solidFill>
                          <a:effectLst/>
                          <a:latin typeface="Arial"/>
                        </a:rPr>
                        <a:t>3,7%</a:t>
                      </a:r>
                      <a:endParaRPr lang="ru-RU" sz="900" b="0" i="0" u="none" strike="noStrike" dirty="0">
                        <a:solidFill>
                          <a:srgbClr val="000000"/>
                        </a:solidFill>
                        <a:effectLst/>
                        <a:latin typeface="Arial"/>
                      </a:endParaRPr>
                    </a:p>
                  </a:txBody>
                  <a:tcPr marL="9525" marR="9525"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ru-RU" sz="900" b="0" i="0" u="none" strike="noStrike" dirty="0">
                          <a:solidFill>
                            <a:srgbClr val="000000"/>
                          </a:solidFill>
                          <a:effectLst/>
                          <a:latin typeface="Arial"/>
                        </a:rPr>
                        <a:t>3,0%</a:t>
                      </a:r>
                    </a:p>
                  </a:txBody>
                  <a:tcPr marL="9525" marR="9525" marT="9525" marB="0"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r>
              <a:tr h="324036">
                <a:tc>
                  <a:txBody>
                    <a:bodyPr/>
                    <a:lstStyle/>
                    <a:p>
                      <a:pPr algn="l" fontAlgn="t"/>
                      <a:r>
                        <a:rPr lang="ru-RU" sz="900" b="0" i="0" u="none" strike="noStrike" dirty="0">
                          <a:solidFill>
                            <a:srgbClr val="000000"/>
                          </a:solidFill>
                          <a:effectLst/>
                          <a:latin typeface="Arial"/>
                        </a:rPr>
                        <a:t>ПОДАТКОВА СЛУЖБА</a:t>
                      </a:r>
                    </a:p>
                  </a:txBody>
                  <a:tcPr marL="36000" marR="36000" marT="9525" marB="0"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l" fontAlgn="t"/>
                      <a:r>
                        <a:rPr lang="ru-RU" sz="900" b="0" i="0" u="none" strike="noStrike" dirty="0">
                          <a:solidFill>
                            <a:srgbClr val="000000"/>
                          </a:solidFill>
                          <a:effectLst/>
                          <a:latin typeface="Arial"/>
                        </a:rPr>
                        <a:t>ВИДАЧА ДОЗВІЛЬНИХ ДОКУМЕНТІВ / ОТРИМАННЯ ДОЗВОЛУ / ЛІЦЕНЗІЇ / ТЕХНІЧНИХ УМОВ / СЕРТИФІКАТІВ / ДОВІДОК</a:t>
                      </a:r>
                    </a:p>
                  </a:txBody>
                  <a:tcPr marL="36000" marR="36000"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ru-RU" sz="900" b="0" i="0" u="none" strike="noStrike" dirty="0" smtClean="0">
                          <a:solidFill>
                            <a:srgbClr val="000000"/>
                          </a:solidFill>
                          <a:effectLst/>
                          <a:latin typeface="Arial"/>
                        </a:rPr>
                        <a:t>0,7%</a:t>
                      </a:r>
                      <a:endParaRPr lang="ru-RU" sz="900" b="0" i="0" u="none" strike="noStrike" dirty="0">
                        <a:solidFill>
                          <a:srgbClr val="000000"/>
                        </a:solidFill>
                        <a:effectLst/>
                        <a:latin typeface="Arial"/>
                      </a:endParaRPr>
                    </a:p>
                  </a:txBody>
                  <a:tcPr marL="9525" marR="9525"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ru-RU" sz="900" b="0" i="0" u="none" strike="noStrike" dirty="0">
                          <a:solidFill>
                            <a:srgbClr val="000000"/>
                          </a:solidFill>
                          <a:effectLst/>
                          <a:latin typeface="Arial"/>
                        </a:rPr>
                        <a:t>2,1%</a:t>
                      </a:r>
                    </a:p>
                  </a:txBody>
                  <a:tcPr marL="9525" marR="9525" marT="9525" marB="0"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solidFill>
                      <a:srgbClr val="00B050">
                        <a:alpha val="50000"/>
                      </a:srgbClr>
                    </a:solidFill>
                  </a:tcPr>
                </a:tc>
              </a:tr>
              <a:tr h="324036">
                <a:tc>
                  <a:txBody>
                    <a:bodyPr/>
                    <a:lstStyle/>
                    <a:p>
                      <a:pPr algn="l" fontAlgn="t"/>
                      <a:r>
                        <a:rPr lang="ru-RU" sz="900" b="0" i="0" u="none" strike="noStrike" dirty="0">
                          <a:solidFill>
                            <a:srgbClr val="000000"/>
                          </a:solidFill>
                          <a:effectLst/>
                          <a:latin typeface="Arial"/>
                        </a:rPr>
                        <a:t>ДЕРЖАВНА РЕЄСТРАЦІЙНА СЛУЖБА</a:t>
                      </a:r>
                    </a:p>
                  </a:txBody>
                  <a:tcPr marL="36000" marR="36000" marT="9525" marB="0"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l" fontAlgn="t"/>
                      <a:r>
                        <a:rPr lang="ru-RU" sz="900" b="0" i="0" u="none" strike="noStrike" dirty="0">
                          <a:solidFill>
                            <a:srgbClr val="000000"/>
                          </a:solidFill>
                          <a:effectLst/>
                          <a:latin typeface="Arial"/>
                        </a:rPr>
                        <a:t>РЕЄСТРАЦІЯ / ЗАКРИТТЯ </a:t>
                      </a:r>
                      <a:r>
                        <a:rPr lang="ru-RU" sz="900" b="0" i="0" u="none" strike="noStrike" dirty="0" smtClean="0">
                          <a:solidFill>
                            <a:srgbClr val="000000"/>
                          </a:solidFill>
                          <a:effectLst/>
                          <a:latin typeface="Arial"/>
                        </a:rPr>
                        <a:t>ПІДПРИЄМСТВА</a:t>
                      </a:r>
                      <a:endParaRPr lang="ru-RU" sz="900" b="0" i="0" u="none" strike="noStrike" dirty="0">
                        <a:solidFill>
                          <a:srgbClr val="000000"/>
                        </a:solidFill>
                        <a:effectLst/>
                        <a:latin typeface="Arial"/>
                      </a:endParaRPr>
                    </a:p>
                  </a:txBody>
                  <a:tcPr marL="36000" marR="36000"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uk-UA" sz="900" b="0" i="0" u="none" strike="noStrike" dirty="0" smtClean="0">
                          <a:solidFill>
                            <a:srgbClr val="000000"/>
                          </a:solidFill>
                          <a:effectLst/>
                          <a:latin typeface="Arial"/>
                        </a:rPr>
                        <a:t>-</a:t>
                      </a:r>
                      <a:endParaRPr lang="ru-RU" sz="900" b="0" i="0" u="none" strike="noStrike" dirty="0">
                        <a:solidFill>
                          <a:srgbClr val="000000"/>
                        </a:solidFill>
                        <a:effectLst/>
                        <a:latin typeface="Arial"/>
                      </a:endParaRPr>
                    </a:p>
                  </a:txBody>
                  <a:tcPr marL="9525" marR="9525"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ru-RU" sz="900" b="0" i="0" u="none" strike="noStrike" dirty="0">
                          <a:solidFill>
                            <a:srgbClr val="000000"/>
                          </a:solidFill>
                          <a:effectLst/>
                          <a:latin typeface="Arial"/>
                        </a:rPr>
                        <a:t>1,8%</a:t>
                      </a:r>
                    </a:p>
                  </a:txBody>
                  <a:tcPr marL="9525" marR="9525" marT="9525" marB="0"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solidFill>
                      <a:srgbClr val="00B050">
                        <a:alpha val="50000"/>
                      </a:srgbClr>
                    </a:solidFill>
                  </a:tcPr>
                </a:tc>
              </a:tr>
              <a:tr h="324036">
                <a:tc>
                  <a:txBody>
                    <a:bodyPr/>
                    <a:lstStyle/>
                    <a:p>
                      <a:pPr algn="l" fontAlgn="t"/>
                      <a:r>
                        <a:rPr lang="ru-RU" sz="900" b="0" i="0" u="none" strike="noStrike" dirty="0">
                          <a:solidFill>
                            <a:srgbClr val="000000"/>
                          </a:solidFill>
                          <a:effectLst/>
                          <a:latin typeface="Arial"/>
                        </a:rPr>
                        <a:t>ПОДАТКОВА СЛУЖБА</a:t>
                      </a:r>
                    </a:p>
                  </a:txBody>
                  <a:tcPr marL="36000" marR="36000" marT="9525" marB="0"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l" fontAlgn="t"/>
                      <a:r>
                        <a:rPr lang="ru-RU" sz="900" b="0" i="0" u="none" strike="noStrike" dirty="0">
                          <a:solidFill>
                            <a:srgbClr val="000000"/>
                          </a:solidFill>
                          <a:effectLst/>
                          <a:latin typeface="Arial"/>
                        </a:rPr>
                        <a:t>ПРИ ЗДІЙСНЕННІ ОПЕРАЦІЇ / ПРИ ЗВИЧАЙНІЙ ДІЯЛЬНСТІ / ПРИ ВСІХ </a:t>
                      </a:r>
                      <a:r>
                        <a:rPr lang="ru-RU" sz="900" b="0" i="0" u="none" strike="noStrike" dirty="0" smtClean="0">
                          <a:solidFill>
                            <a:srgbClr val="000000"/>
                          </a:solidFill>
                          <a:effectLst/>
                          <a:latin typeface="Arial"/>
                        </a:rPr>
                        <a:t>ОПЕРАЦІЯХ</a:t>
                      </a:r>
                      <a:endParaRPr lang="ru-RU" sz="900" b="0" i="0" u="none" strike="noStrike" dirty="0">
                        <a:solidFill>
                          <a:srgbClr val="000000"/>
                        </a:solidFill>
                        <a:effectLst/>
                        <a:latin typeface="Arial"/>
                      </a:endParaRPr>
                    </a:p>
                  </a:txBody>
                  <a:tcPr marL="36000" marR="36000"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uk-UA" sz="900" b="0" i="0" u="none" strike="noStrike" dirty="0" smtClean="0">
                          <a:solidFill>
                            <a:srgbClr val="000000"/>
                          </a:solidFill>
                          <a:effectLst/>
                          <a:latin typeface="Arial"/>
                        </a:rPr>
                        <a:t>-</a:t>
                      </a:r>
                      <a:endParaRPr lang="ru-RU" sz="900" b="0" i="0" u="none" strike="noStrike" dirty="0">
                        <a:solidFill>
                          <a:srgbClr val="000000"/>
                        </a:solidFill>
                        <a:effectLst/>
                        <a:latin typeface="Arial"/>
                      </a:endParaRPr>
                    </a:p>
                  </a:txBody>
                  <a:tcPr marL="9525" marR="9525"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ru-RU" sz="900" b="0" i="0" u="none" strike="noStrike" dirty="0">
                          <a:solidFill>
                            <a:srgbClr val="000000"/>
                          </a:solidFill>
                          <a:effectLst/>
                          <a:latin typeface="Arial"/>
                        </a:rPr>
                        <a:t>1,8%</a:t>
                      </a:r>
                    </a:p>
                  </a:txBody>
                  <a:tcPr marL="9525" marR="9525" marT="9525" marB="0"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solidFill>
                      <a:srgbClr val="00B050">
                        <a:alpha val="50000"/>
                      </a:srgbClr>
                    </a:solidFill>
                  </a:tcPr>
                </a:tc>
              </a:tr>
              <a:tr h="324036">
                <a:tc>
                  <a:txBody>
                    <a:bodyPr/>
                    <a:lstStyle/>
                    <a:p>
                      <a:pPr algn="l" fontAlgn="t"/>
                      <a:r>
                        <a:rPr lang="ru-RU" sz="900" b="0" i="0" u="none" strike="noStrike" dirty="0">
                          <a:solidFill>
                            <a:srgbClr val="000000"/>
                          </a:solidFill>
                          <a:effectLst/>
                          <a:latin typeface="Arial"/>
                        </a:rPr>
                        <a:t>ПОДАТКОВА СЛУЖБА</a:t>
                      </a:r>
                    </a:p>
                  </a:txBody>
                  <a:tcPr marL="36000" marR="36000" marT="9525" marB="0"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l" fontAlgn="t"/>
                      <a:r>
                        <a:rPr lang="ru-RU" sz="900" b="0" i="0" u="none" strike="noStrike" dirty="0">
                          <a:solidFill>
                            <a:srgbClr val="000000"/>
                          </a:solidFill>
                          <a:effectLst/>
                          <a:latin typeface="Arial"/>
                        </a:rPr>
                        <a:t>ОФОРМЛЕННЯ / ПОГОДЖЕННЯ / ВИДАЧА / ПОДАЧА ІНШИХ ДОКУМЕНТІВ / ОФОРМЛЕННЯ ДОГОВОРІВ</a:t>
                      </a:r>
                    </a:p>
                  </a:txBody>
                  <a:tcPr marL="36000" marR="36000"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uk-UA" sz="900" b="0" i="0" u="none" strike="noStrike" dirty="0" smtClean="0">
                          <a:solidFill>
                            <a:srgbClr val="000000"/>
                          </a:solidFill>
                          <a:effectLst/>
                          <a:latin typeface="Arial"/>
                        </a:rPr>
                        <a:t>0,9%</a:t>
                      </a:r>
                      <a:endParaRPr lang="ru-RU" sz="900" b="0" i="0" u="none" strike="noStrike" dirty="0">
                        <a:solidFill>
                          <a:srgbClr val="000000"/>
                        </a:solidFill>
                        <a:effectLst/>
                        <a:latin typeface="Arial"/>
                      </a:endParaRPr>
                    </a:p>
                  </a:txBody>
                  <a:tcPr marL="9525" marR="9525"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ru-RU" sz="900" b="0" i="0" u="none" strike="noStrike" dirty="0">
                          <a:solidFill>
                            <a:srgbClr val="000000"/>
                          </a:solidFill>
                          <a:effectLst/>
                          <a:latin typeface="Arial"/>
                        </a:rPr>
                        <a:t>1,4%</a:t>
                      </a:r>
                    </a:p>
                  </a:txBody>
                  <a:tcPr marL="9525" marR="9525" marT="9525" marB="0"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r>
              <a:tr h="324036">
                <a:tc>
                  <a:txBody>
                    <a:bodyPr/>
                    <a:lstStyle/>
                    <a:p>
                      <a:pPr algn="l" fontAlgn="t"/>
                      <a:r>
                        <a:rPr lang="ru-RU" sz="900" b="0" i="0" u="none" strike="noStrike" dirty="0">
                          <a:solidFill>
                            <a:srgbClr val="000000"/>
                          </a:solidFill>
                          <a:effectLst/>
                          <a:latin typeface="Arial"/>
                        </a:rPr>
                        <a:t>ПОДАТКОВА СЛУЖБА</a:t>
                      </a:r>
                    </a:p>
                  </a:txBody>
                  <a:tcPr marL="36000" marR="36000" marT="9525" marB="0"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l" fontAlgn="t"/>
                      <a:r>
                        <a:rPr lang="ru-RU" sz="900" b="0" i="0" u="none" strike="noStrike" dirty="0">
                          <a:solidFill>
                            <a:srgbClr val="000000"/>
                          </a:solidFill>
                          <a:effectLst/>
                          <a:latin typeface="Arial"/>
                        </a:rPr>
                        <a:t>ПРИМУШЕННЯ ДО ДАЧІ ХАБАРА / ЗДІЙСНЕННЯ БЛАГОДІЙНИХ ПЛАТЕЖІВ / ОПЛАТИ БЕЗ КВИТАНЦІЇ / ОПЛАТИ ЗАЙВИХ ПОСЛУГ</a:t>
                      </a:r>
                    </a:p>
                  </a:txBody>
                  <a:tcPr marL="36000" marR="36000"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uk-UA" sz="900" b="0" i="0" u="none" strike="noStrike" dirty="0" smtClean="0">
                          <a:solidFill>
                            <a:srgbClr val="000000"/>
                          </a:solidFill>
                          <a:effectLst/>
                          <a:latin typeface="Arial"/>
                        </a:rPr>
                        <a:t>1,5%</a:t>
                      </a:r>
                      <a:endParaRPr lang="ru-RU" sz="900" b="0" i="0" u="none" strike="noStrike" dirty="0">
                        <a:solidFill>
                          <a:srgbClr val="000000"/>
                        </a:solidFill>
                        <a:effectLst/>
                        <a:latin typeface="Arial"/>
                      </a:endParaRPr>
                    </a:p>
                  </a:txBody>
                  <a:tcPr marL="9525" marR="9525"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c>
                  <a:txBody>
                    <a:bodyPr/>
                    <a:lstStyle/>
                    <a:p>
                      <a:pPr algn="ctr" fontAlgn="ctr"/>
                      <a:r>
                        <a:rPr lang="ru-RU" sz="900" b="0" i="0" u="none" strike="noStrike" dirty="0">
                          <a:solidFill>
                            <a:srgbClr val="000000"/>
                          </a:solidFill>
                          <a:effectLst/>
                          <a:latin typeface="Arial"/>
                        </a:rPr>
                        <a:t>1,1%</a:t>
                      </a:r>
                    </a:p>
                  </a:txBody>
                  <a:tcPr marL="9525" marR="9525" marT="9525" marB="0"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tcPr>
                </a:tc>
              </a:tr>
              <a:tr h="324036">
                <a:tc>
                  <a:txBody>
                    <a:bodyPr/>
                    <a:lstStyle/>
                    <a:p>
                      <a:pPr algn="l" fontAlgn="t"/>
                      <a:r>
                        <a:rPr lang="ru-RU" sz="900" b="0" i="0" u="none" strike="noStrike" dirty="0">
                          <a:solidFill>
                            <a:srgbClr val="000000"/>
                          </a:solidFill>
                          <a:effectLst/>
                          <a:latin typeface="Arial"/>
                        </a:rPr>
                        <a:t>РАЙОННА / ОБЛАСНА АДМІНІСТРАЦІЯ</a:t>
                      </a:r>
                    </a:p>
                  </a:txBody>
                  <a:tcPr marL="36000" marR="36000" marT="9525" marB="0"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tcPr>
                </a:tc>
                <a:tc>
                  <a:txBody>
                    <a:bodyPr/>
                    <a:lstStyle/>
                    <a:p>
                      <a:pPr algn="l" fontAlgn="t"/>
                      <a:r>
                        <a:rPr lang="ru-RU" sz="900" b="0" i="0" u="none" strike="noStrike" dirty="0">
                          <a:solidFill>
                            <a:srgbClr val="000000"/>
                          </a:solidFill>
                          <a:effectLst/>
                          <a:latin typeface="Arial"/>
                        </a:rPr>
                        <a:t>ПРИМУШЕННЯ ДО ДАЧІ ХАБАРА / ЗДІЙСНЕННЯ БЛАГОДІЙНИХ ПЛАТЕЖІВ / ОПЛАТИ БЕЗ КВИТАНЦІЇ / ОПЛАТИ ЗАЙВИХ ПОСЛУГ</a:t>
                      </a:r>
                    </a:p>
                  </a:txBody>
                  <a:tcPr marL="36000" marR="36000"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tcPr>
                </a:tc>
                <a:tc>
                  <a:txBody>
                    <a:bodyPr/>
                    <a:lstStyle/>
                    <a:p>
                      <a:pPr algn="ctr" fontAlgn="ctr"/>
                      <a:r>
                        <a:rPr lang="uk-UA" sz="900" b="0" i="0" u="none" strike="noStrike" dirty="0" smtClean="0">
                          <a:solidFill>
                            <a:srgbClr val="000000"/>
                          </a:solidFill>
                          <a:effectLst/>
                          <a:latin typeface="Arial"/>
                        </a:rPr>
                        <a:t>0,9%</a:t>
                      </a:r>
                      <a:endParaRPr lang="ru-RU" sz="900" b="0" i="0" u="none" strike="noStrike" dirty="0">
                        <a:solidFill>
                          <a:srgbClr val="000000"/>
                        </a:solidFill>
                        <a:effectLst/>
                        <a:latin typeface="Arial"/>
                      </a:endParaRPr>
                    </a:p>
                  </a:txBody>
                  <a:tcPr marL="9525" marR="9525" marT="9525" marB="0"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tcPr>
                </a:tc>
                <a:tc>
                  <a:txBody>
                    <a:bodyPr/>
                    <a:lstStyle/>
                    <a:p>
                      <a:pPr algn="ctr" fontAlgn="ctr"/>
                      <a:r>
                        <a:rPr lang="ru-RU" sz="900" b="0" i="0" u="none" strike="noStrike" dirty="0">
                          <a:solidFill>
                            <a:srgbClr val="000000"/>
                          </a:solidFill>
                          <a:effectLst/>
                          <a:latin typeface="Arial"/>
                        </a:rPr>
                        <a:t>1,0%</a:t>
                      </a:r>
                    </a:p>
                  </a:txBody>
                  <a:tcPr marL="9525" marR="9525" marT="9525" marB="0"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tcPr>
                </a:tc>
              </a:tr>
            </a:tbl>
          </a:graphicData>
        </a:graphic>
      </p:graphicFrame>
      <p:sp>
        <p:nvSpPr>
          <p:cNvPr id="11" name="Текст 4"/>
          <p:cNvSpPr txBox="1">
            <a:spLocks/>
          </p:cNvSpPr>
          <p:nvPr/>
        </p:nvSpPr>
        <p:spPr bwMode="gray">
          <a:xfrm>
            <a:off x="323528" y="4515966"/>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smtClean="0">
                <a:solidFill>
                  <a:schemeClr val="tx1"/>
                </a:solidFill>
              </a:rPr>
              <a:t>Кольором позначені </a:t>
            </a:r>
            <a:r>
              <a:rPr lang="uk-UA" dirty="0">
                <a:solidFill>
                  <a:srgbClr val="000000"/>
                </a:solidFill>
              </a:rPr>
              <a:t>статистично значимі відмінності між даними </a:t>
            </a:r>
            <a:r>
              <a:rPr lang="uk-UA" dirty="0" smtClean="0">
                <a:solidFill>
                  <a:srgbClr val="000000"/>
                </a:solidFill>
              </a:rPr>
              <a:t>першої та другої хвилі </a:t>
            </a:r>
            <a:r>
              <a:rPr lang="uk-UA" dirty="0">
                <a:solidFill>
                  <a:srgbClr val="000000"/>
                </a:solidFill>
              </a:rPr>
              <a:t>(рівень значимості 90</a:t>
            </a:r>
            <a:r>
              <a:rPr lang="uk-UA" dirty="0" smtClean="0">
                <a:solidFill>
                  <a:srgbClr val="000000"/>
                </a:solidFill>
              </a:rPr>
              <a:t>%). </a:t>
            </a:r>
            <a:r>
              <a:rPr lang="uk-UA" dirty="0">
                <a:solidFill>
                  <a:schemeClr val="tx1"/>
                </a:solidFill>
              </a:rPr>
              <a:t>Зелений колір – значення у </a:t>
            </a:r>
            <a:r>
              <a:rPr lang="uk-UA" dirty="0" smtClean="0">
                <a:solidFill>
                  <a:schemeClr val="tx1"/>
                </a:solidFill>
              </a:rPr>
              <a:t>другій хвилі зросло, </a:t>
            </a:r>
            <a:r>
              <a:rPr lang="uk-UA" dirty="0">
                <a:solidFill>
                  <a:schemeClr val="tx1"/>
                </a:solidFill>
              </a:rPr>
              <a:t>червоний - </a:t>
            </a:r>
            <a:r>
              <a:rPr lang="uk-UA" dirty="0" smtClean="0">
                <a:solidFill>
                  <a:schemeClr val="tx1"/>
                </a:solidFill>
              </a:rPr>
              <a:t>зменшилось</a:t>
            </a:r>
            <a:endParaRPr lang="ru-RU"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4118660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uk-UA" dirty="0" smtClean="0"/>
              <a:t>Дякуємо за увагу!</a:t>
            </a:r>
            <a:endParaRPr lang="uk-UA" dirty="0"/>
          </a:p>
        </p:txBody>
      </p:sp>
    </p:spTree>
    <p:extLst>
      <p:ext uri="{BB962C8B-B14F-4D97-AF65-F5344CB8AC3E}">
        <p14:creationId xmlns:p14="http://schemas.microsoft.com/office/powerpoint/2010/main" val="4100825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640637" cy="576105"/>
          </a:xfrm>
        </p:spPr>
        <p:txBody>
          <a:bodyPr/>
          <a:lstStyle/>
          <a:p>
            <a:r>
              <a:rPr lang="uk-UA" dirty="0" smtClean="0"/>
              <a:t>Характеристика опитаних </a:t>
            </a:r>
            <a:r>
              <a:rPr lang="uk-UA" dirty="0"/>
              <a:t>підприємств – </a:t>
            </a:r>
            <a:r>
              <a:rPr lang="uk-UA" dirty="0" smtClean="0"/>
              <a:t>друга хвиля</a:t>
            </a:r>
            <a:endParaRPr lang="en-US" dirty="0"/>
          </a:p>
        </p:txBody>
      </p:sp>
      <p:sp>
        <p:nvSpPr>
          <p:cNvPr id="5" name="Текст 4"/>
          <p:cNvSpPr>
            <a:spLocks noGrp="1"/>
          </p:cNvSpPr>
          <p:nvPr>
            <p:ph type="body" sz="quarter" idx="12"/>
          </p:nvPr>
        </p:nvSpPr>
        <p:spPr/>
        <p:txBody>
          <a:bodyPr anchor="t"/>
          <a:lstStyle/>
          <a:p>
            <a:r>
              <a:rPr lang="ru-RU" dirty="0" smtClean="0"/>
              <a:t>ГАЛУЗЬ ПІДПРИЄМСТВА / ОБЛАСТЬ РЕЄСТРАЦІЇ ПІДПРИЄМСТВА</a:t>
            </a:r>
            <a:endParaRPr lang="ru-RU" dirty="0"/>
          </a:p>
        </p:txBody>
      </p:sp>
      <p:sp>
        <p:nvSpPr>
          <p:cNvPr id="6" name="TextBox 5"/>
          <p:cNvSpPr txBox="1"/>
          <p:nvPr/>
        </p:nvSpPr>
        <p:spPr>
          <a:xfrm>
            <a:off x="323528" y="843558"/>
            <a:ext cx="8496944" cy="216024"/>
          </a:xfrm>
          <a:prstGeom prst="rect">
            <a:avLst/>
          </a:prstGeom>
          <a:noFill/>
        </p:spPr>
        <p:txBody>
          <a:bodyPr wrap="square" lIns="0" tIns="0" rIns="0" bIns="0" rtlCol="0">
            <a:noAutofit/>
          </a:bodyPr>
          <a:lstStyle/>
          <a:p>
            <a:pPr>
              <a:spcBef>
                <a:spcPts val="300"/>
              </a:spcBef>
            </a:pPr>
            <a:r>
              <a:rPr lang="uk-UA" sz="1000" dirty="0">
                <a:latin typeface="Arial" pitchFamily="34" charset="0"/>
                <a:cs typeface="Arial" pitchFamily="34" charset="0"/>
              </a:rPr>
              <a:t>% до всіх опитаних, </a:t>
            </a:r>
            <a:r>
              <a:rPr lang="uk-UA" sz="1000" dirty="0" smtClean="0">
                <a:latin typeface="Arial" pitchFamily="34" charset="0"/>
                <a:cs typeface="Arial" pitchFamily="34" charset="0"/>
              </a:rPr>
              <a:t>N =</a:t>
            </a:r>
            <a:r>
              <a:rPr lang="en-US" sz="1000" dirty="0" smtClean="0">
                <a:latin typeface="Arial" pitchFamily="34" charset="0"/>
                <a:cs typeface="Arial" pitchFamily="34" charset="0"/>
              </a:rPr>
              <a:t> 2271</a:t>
            </a:r>
            <a:endParaRPr lang="uk-UA" sz="1000" dirty="0" smtClean="0">
              <a:latin typeface="Arial" pitchFamily="34" charset="0"/>
              <a:cs typeface="Arial" pitchFamily="34"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2724415902"/>
              </p:ext>
            </p:extLst>
          </p:nvPr>
        </p:nvGraphicFramePr>
        <p:xfrm>
          <a:off x="1726382" y="1212726"/>
          <a:ext cx="2375942" cy="316909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691680" y="1059582"/>
            <a:ext cx="2448272"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ГАЛУЗЬ</a:t>
            </a:r>
            <a:endParaRPr lang="uk-UA" sz="1000" dirty="0" smtClean="0">
              <a:latin typeface="Arial" pitchFamily="34" charset="0"/>
              <a:cs typeface="Arial" pitchFamily="34" charset="0"/>
            </a:endParaRPr>
          </a:p>
        </p:txBody>
      </p:sp>
      <p:graphicFrame>
        <p:nvGraphicFramePr>
          <p:cNvPr id="14" name="Объект 7"/>
          <p:cNvGraphicFramePr>
            <a:graphicFrameLocks/>
          </p:cNvGraphicFramePr>
          <p:nvPr>
            <p:extLst>
              <p:ext uri="{D42A27DB-BD31-4B8C-83A1-F6EECF244321}">
                <p14:modId xmlns:p14="http://schemas.microsoft.com/office/powerpoint/2010/main" val="3780134769"/>
              </p:ext>
            </p:extLst>
          </p:nvPr>
        </p:nvGraphicFramePr>
        <p:xfrm>
          <a:off x="4499992" y="1221854"/>
          <a:ext cx="2881114" cy="3870176"/>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4897338" y="1068710"/>
            <a:ext cx="2448272"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ОБЛАСТЬ </a:t>
            </a:r>
            <a:endParaRPr lang="uk-UA" sz="1000" dirty="0" smtClean="0">
              <a:latin typeface="Arial" pitchFamily="34" charset="0"/>
              <a:cs typeface="Arial" pitchFamily="34" charset="0"/>
            </a:endParaRPr>
          </a:p>
        </p:txBody>
      </p:sp>
    </p:spTree>
    <p:extLst>
      <p:ext uri="{BB962C8B-B14F-4D97-AF65-F5344CB8AC3E}">
        <p14:creationId xmlns:p14="http://schemas.microsoft.com/office/powerpoint/2010/main" val="3136917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568629" cy="576105"/>
          </a:xfrm>
        </p:spPr>
        <p:txBody>
          <a:bodyPr/>
          <a:lstStyle/>
          <a:p>
            <a:r>
              <a:rPr lang="uk-UA" dirty="0" smtClean="0"/>
              <a:t>Сприйняття змін щодо </a:t>
            </a:r>
            <a:r>
              <a:rPr lang="uk-UA" dirty="0"/>
              <a:t>корупції – </a:t>
            </a:r>
            <a:r>
              <a:rPr lang="uk-UA" dirty="0" smtClean="0"/>
              <a:t>друга хвиля</a:t>
            </a:r>
            <a:endParaRPr lang="en-US" dirty="0"/>
          </a:p>
        </p:txBody>
      </p:sp>
      <p:graphicFrame>
        <p:nvGraphicFramePr>
          <p:cNvPr id="3" name="Объект 2"/>
          <p:cNvGraphicFramePr>
            <a:graphicFrameLocks noGrp="1"/>
          </p:cNvGraphicFramePr>
          <p:nvPr>
            <p:ph idx="1"/>
            <p:extLst>
              <p:ext uri="{D42A27DB-BD31-4B8C-83A1-F6EECF244321}">
                <p14:modId xmlns:p14="http://schemas.microsoft.com/office/powerpoint/2010/main" val="3444010907"/>
              </p:ext>
            </p:extLst>
          </p:nvPr>
        </p:nvGraphicFramePr>
        <p:xfrm>
          <a:off x="3347864" y="1491630"/>
          <a:ext cx="5472286" cy="3240708"/>
        </p:xfrm>
        <a:graphic>
          <a:graphicData uri="http://schemas.openxmlformats.org/drawingml/2006/chart">
            <c:chart xmlns:c="http://schemas.openxmlformats.org/drawingml/2006/chart" xmlns:r="http://schemas.openxmlformats.org/officeDocument/2006/relationships" r:id="rId3"/>
          </a:graphicData>
        </a:graphic>
      </p:graphicFrame>
      <p:sp>
        <p:nvSpPr>
          <p:cNvPr id="5" name="Текст 4"/>
          <p:cNvSpPr>
            <a:spLocks noGrp="1"/>
          </p:cNvSpPr>
          <p:nvPr>
            <p:ph type="body" sz="quarter" idx="12"/>
          </p:nvPr>
        </p:nvSpPr>
        <p:spPr/>
        <p:txBody>
          <a:bodyPr anchor="t"/>
          <a:lstStyle/>
          <a:p>
            <a:r>
              <a:rPr lang="ru-RU" dirty="0" smtClean="0"/>
              <a:t>ЯК БИ ВИ ОЦІНИЛИ СИТУАЦІЮ З КОРУПЦІЇЄЮ В НАШИХ ДЕРЖАВНИХ ОРГАНАХ ЗА ОСТАННІ 6 МІСЯЦІВ: ЗА ШКАЛОЮ ВІД «-5» ДО «+5», ДЕ «-5» – СИТУАЦІЯ ЗНАЧНО ПОГІРШИЛАСЬ, «0» – НЕ ЗМІНИЛАСЬ, «+5» – ЗНАЧНО ПОКРАЩИЛАСЬ.</a:t>
            </a:r>
            <a:endParaRPr lang="ru-RU" dirty="0"/>
          </a:p>
        </p:txBody>
      </p:sp>
      <p:sp>
        <p:nvSpPr>
          <p:cNvPr id="6" name="TextBox 5"/>
          <p:cNvSpPr txBox="1"/>
          <p:nvPr/>
        </p:nvSpPr>
        <p:spPr>
          <a:xfrm>
            <a:off x="4788024" y="1131590"/>
            <a:ext cx="3096344"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РОЗПОДІЛ ВІДПОВІДЕЙ ПО ОЦІНКАМ</a:t>
            </a:r>
          </a:p>
          <a:p>
            <a:pPr algn="ctr">
              <a:spcBef>
                <a:spcPts val="300"/>
              </a:spcBef>
            </a:pPr>
            <a:r>
              <a:rPr lang="uk-UA" sz="1000" dirty="0" smtClean="0">
                <a:latin typeface="Arial" pitchFamily="34" charset="0"/>
                <a:cs typeface="Arial" pitchFamily="34" charset="0"/>
              </a:rPr>
              <a:t>% до всіх опитаних, N</a:t>
            </a:r>
            <a:r>
              <a:rPr lang="en-US" sz="1000" dirty="0" smtClean="0">
                <a:latin typeface="Arial" pitchFamily="34" charset="0"/>
                <a:cs typeface="Arial" pitchFamily="34" charset="0"/>
              </a:rPr>
              <a:t> </a:t>
            </a:r>
            <a:r>
              <a:rPr lang="uk-UA" sz="1000" dirty="0" smtClean="0">
                <a:latin typeface="Arial" pitchFamily="34" charset="0"/>
                <a:cs typeface="Arial" pitchFamily="34" charset="0"/>
              </a:rPr>
              <a:t>=</a:t>
            </a:r>
            <a:r>
              <a:rPr lang="en-US" sz="1000" dirty="0" smtClean="0">
                <a:latin typeface="Arial" pitchFamily="34" charset="0"/>
                <a:cs typeface="Arial" pitchFamily="34" charset="0"/>
              </a:rPr>
              <a:t> 2271</a:t>
            </a:r>
            <a:endParaRPr lang="uk-UA" sz="1000" dirty="0" smtClean="0">
              <a:latin typeface="Arial" pitchFamily="34" charset="0"/>
              <a:cs typeface="Arial" pitchFamily="34" charset="0"/>
            </a:endParaRPr>
          </a:p>
        </p:txBody>
      </p:sp>
      <p:sp>
        <p:nvSpPr>
          <p:cNvPr id="7" name="Прямоугольник 6"/>
          <p:cNvSpPr/>
          <p:nvPr/>
        </p:nvSpPr>
        <p:spPr bwMode="gray">
          <a:xfrm>
            <a:off x="539552" y="1995686"/>
            <a:ext cx="2448272" cy="136815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uk-UA" sz="4000" b="1" dirty="0" smtClean="0">
                <a:solidFill>
                  <a:schemeClr val="accent5"/>
                </a:solidFill>
                <a:latin typeface="Arial" pitchFamily="34" charset="0"/>
                <a:cs typeface="Arial" pitchFamily="34" charset="0"/>
              </a:rPr>
              <a:t>-0,</a:t>
            </a:r>
            <a:r>
              <a:rPr lang="en-US" sz="4000" b="1" dirty="0" smtClean="0">
                <a:solidFill>
                  <a:schemeClr val="accent5"/>
                </a:solidFill>
                <a:latin typeface="Arial" pitchFamily="34" charset="0"/>
                <a:cs typeface="Arial" pitchFamily="34" charset="0"/>
              </a:rPr>
              <a:t>80</a:t>
            </a:r>
            <a:endParaRPr lang="uk-UA" sz="4000" b="1" dirty="0" smtClean="0">
              <a:solidFill>
                <a:schemeClr val="accent5"/>
              </a:solidFill>
              <a:latin typeface="Arial" pitchFamily="34" charset="0"/>
              <a:cs typeface="Arial" pitchFamily="34" charset="0"/>
            </a:endParaRPr>
          </a:p>
          <a:p>
            <a:pPr algn="ctr">
              <a:spcBef>
                <a:spcPts val="300"/>
              </a:spcBef>
            </a:pPr>
            <a:r>
              <a:rPr lang="uk-UA" sz="1000" dirty="0" smtClean="0">
                <a:solidFill>
                  <a:schemeClr val="tx1"/>
                </a:solidFill>
                <a:latin typeface="Arial" pitchFamily="34" charset="0"/>
                <a:cs typeface="Arial" pitchFamily="34" charset="0"/>
              </a:rPr>
              <a:t>Середня оцінка прогресу у боротьбі з корупцією в Україні</a:t>
            </a:r>
            <a:endParaRPr lang="uk-UA" sz="1000" dirty="0">
              <a:solidFill>
                <a:schemeClr val="tx1"/>
              </a:solidFill>
              <a:latin typeface="Arial" pitchFamily="34" charset="0"/>
              <a:cs typeface="Arial" pitchFamily="34" charset="0"/>
            </a:endParaRPr>
          </a:p>
        </p:txBody>
      </p:sp>
      <p:sp>
        <p:nvSpPr>
          <p:cNvPr id="8" name="Правая фигурная скобка 7"/>
          <p:cNvSpPr/>
          <p:nvPr/>
        </p:nvSpPr>
        <p:spPr>
          <a:xfrm rot="16200000">
            <a:off x="4887035" y="2166704"/>
            <a:ext cx="126014" cy="2268252"/>
          </a:xfrm>
          <a:prstGeom prst="rightBrace">
            <a:avLst/>
          </a:prstGeom>
          <a:ln w="19050">
            <a:solidFill>
              <a:schemeClr val="accent5"/>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0" name="Правая фигурная скобка 9"/>
          <p:cNvSpPr/>
          <p:nvPr/>
        </p:nvSpPr>
        <p:spPr>
          <a:xfrm rot="16200000">
            <a:off x="7443319" y="2166704"/>
            <a:ext cx="126014" cy="2268252"/>
          </a:xfrm>
          <a:prstGeom prst="rightBrace">
            <a:avLst/>
          </a:prstGeom>
          <a:ln w="19050">
            <a:solidFill>
              <a:schemeClr val="accent5"/>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1" name="TextBox 10"/>
          <p:cNvSpPr txBox="1"/>
          <p:nvPr/>
        </p:nvSpPr>
        <p:spPr>
          <a:xfrm>
            <a:off x="4211960" y="2499742"/>
            <a:ext cx="1512168" cy="360040"/>
          </a:xfrm>
          <a:prstGeom prst="rect">
            <a:avLst/>
          </a:prstGeom>
          <a:noFill/>
        </p:spPr>
        <p:txBody>
          <a:bodyPr wrap="square" lIns="0" tIns="0" rIns="0" bIns="0" rtlCol="0">
            <a:noAutofit/>
          </a:bodyPr>
          <a:lstStyle/>
          <a:p>
            <a:pPr algn="ctr">
              <a:spcBef>
                <a:spcPts val="300"/>
              </a:spcBef>
            </a:pPr>
            <a:r>
              <a:rPr lang="en-US" sz="1000" dirty="0" smtClean="0">
                <a:latin typeface="Arial" pitchFamily="34" charset="0"/>
                <a:cs typeface="Arial" pitchFamily="34" charset="0"/>
              </a:rPr>
              <a:t>30,6% </a:t>
            </a:r>
            <a:r>
              <a:rPr lang="uk-UA" sz="1000" dirty="0" smtClean="0">
                <a:latin typeface="Arial" pitchFamily="34" charset="0"/>
                <a:cs typeface="Arial" pitchFamily="34" charset="0"/>
              </a:rPr>
              <a:t>вважають, що ситуація з корупцією погіршилась за останні 6 місяців</a:t>
            </a:r>
            <a:endParaRPr lang="ru-RU" sz="1000" dirty="0" smtClean="0">
              <a:latin typeface="Arial" pitchFamily="34" charset="0"/>
              <a:cs typeface="Arial" pitchFamily="34" charset="0"/>
            </a:endParaRPr>
          </a:p>
        </p:txBody>
      </p:sp>
      <p:sp>
        <p:nvSpPr>
          <p:cNvPr id="12" name="TextBox 11"/>
          <p:cNvSpPr txBox="1"/>
          <p:nvPr/>
        </p:nvSpPr>
        <p:spPr>
          <a:xfrm>
            <a:off x="6732240" y="2499742"/>
            <a:ext cx="1512168" cy="360040"/>
          </a:xfrm>
          <a:prstGeom prst="rect">
            <a:avLst/>
          </a:prstGeom>
          <a:noFill/>
        </p:spPr>
        <p:txBody>
          <a:bodyPr wrap="square" lIns="0" tIns="0" rIns="0" bIns="0" rtlCol="0">
            <a:noAutofit/>
          </a:bodyPr>
          <a:lstStyle/>
          <a:p>
            <a:pPr algn="ctr">
              <a:spcBef>
                <a:spcPts val="300"/>
              </a:spcBef>
            </a:pPr>
            <a:r>
              <a:rPr lang="uk-UA" sz="1000" dirty="0" smtClean="0">
                <a:latin typeface="Arial" pitchFamily="34" charset="0"/>
                <a:cs typeface="Arial" pitchFamily="34" charset="0"/>
              </a:rPr>
              <a:t>1</a:t>
            </a:r>
            <a:r>
              <a:rPr lang="en-US" sz="1000" dirty="0" smtClean="0">
                <a:latin typeface="Arial" pitchFamily="34" charset="0"/>
                <a:cs typeface="Arial" pitchFamily="34" charset="0"/>
              </a:rPr>
              <a:t>7</a:t>
            </a:r>
            <a:r>
              <a:rPr lang="uk-UA" sz="1000" dirty="0" smtClean="0">
                <a:latin typeface="Arial" pitchFamily="34" charset="0"/>
                <a:cs typeface="Arial" pitchFamily="34" charset="0"/>
              </a:rPr>
              <a:t>,</a:t>
            </a:r>
            <a:r>
              <a:rPr lang="en-US" sz="1000" dirty="0" smtClean="0">
                <a:latin typeface="Arial" pitchFamily="34" charset="0"/>
                <a:cs typeface="Arial" pitchFamily="34" charset="0"/>
              </a:rPr>
              <a:t>4% </a:t>
            </a:r>
            <a:r>
              <a:rPr lang="uk-UA" sz="1000" dirty="0" smtClean="0">
                <a:latin typeface="Arial" pitchFamily="34" charset="0"/>
                <a:cs typeface="Arial" pitchFamily="34" charset="0"/>
              </a:rPr>
              <a:t>вважають, що ситуація з корупцією покращилась за останні 6 місяців</a:t>
            </a:r>
            <a:endParaRPr lang="ru-RU" sz="1000" dirty="0" smtClean="0">
              <a:latin typeface="Arial" pitchFamily="34" charset="0"/>
              <a:cs typeface="Arial" pitchFamily="34" charset="0"/>
            </a:endParaRPr>
          </a:p>
        </p:txBody>
      </p:sp>
    </p:spTree>
    <p:extLst>
      <p:ext uri="{BB962C8B-B14F-4D97-AF65-F5344CB8AC3E}">
        <p14:creationId xmlns:p14="http://schemas.microsoft.com/office/powerpoint/2010/main" val="3029615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568629" cy="576105"/>
          </a:xfrm>
        </p:spPr>
        <p:txBody>
          <a:bodyPr/>
          <a:lstStyle/>
          <a:p>
            <a:r>
              <a:rPr lang="uk-UA" dirty="0" smtClean="0"/>
              <a:t>Сприйняття змін щодо корупції</a:t>
            </a:r>
            <a:r>
              <a:rPr lang="uk-UA" dirty="0"/>
              <a:t> –</a:t>
            </a:r>
            <a:r>
              <a:rPr lang="uk-UA" dirty="0" smtClean="0"/>
              <a:t> динаміка</a:t>
            </a:r>
            <a:endParaRPr lang="en-US" dirty="0"/>
          </a:p>
        </p:txBody>
      </p:sp>
      <p:graphicFrame>
        <p:nvGraphicFramePr>
          <p:cNvPr id="3" name="Объект 2"/>
          <p:cNvGraphicFramePr>
            <a:graphicFrameLocks noGrp="1"/>
          </p:cNvGraphicFramePr>
          <p:nvPr>
            <p:ph idx="1"/>
            <p:extLst>
              <p:ext uri="{D42A27DB-BD31-4B8C-83A1-F6EECF244321}">
                <p14:modId xmlns:p14="http://schemas.microsoft.com/office/powerpoint/2010/main" val="2862571777"/>
              </p:ext>
            </p:extLst>
          </p:nvPr>
        </p:nvGraphicFramePr>
        <p:xfrm>
          <a:off x="3347864" y="1491630"/>
          <a:ext cx="5472286"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5" name="Текст 4"/>
          <p:cNvSpPr>
            <a:spLocks noGrp="1"/>
          </p:cNvSpPr>
          <p:nvPr>
            <p:ph type="body" sz="quarter" idx="12"/>
          </p:nvPr>
        </p:nvSpPr>
        <p:spPr/>
        <p:txBody>
          <a:bodyPr anchor="t"/>
          <a:lstStyle/>
          <a:p>
            <a:r>
              <a:rPr lang="ru-RU" dirty="0" smtClean="0"/>
              <a:t>ЯК БИ ВИ ОЦІНИЛИ СИТУАЦІЮ З КОРУПЦІЇЄЮ В НАШИХ ДЕРЖАВНИХ ОРГАНАХ ЗА ОСТАННІ 6 МІСЯЦІВ: ЗА ШКАЛОЮ ВІД «-5» ДО «+5», ДЕ «-5» – СИТУАЦІЯ ЗНАЧНО ПОГІРШИЛАСЬ, «0» – НЕ ЗМІНИЛАСЬ, «+5» – ЗНАЧНО ПОКРАЩИЛАСЬ.</a:t>
            </a:r>
            <a:endParaRPr lang="ru-RU" dirty="0"/>
          </a:p>
        </p:txBody>
      </p:sp>
      <p:sp>
        <p:nvSpPr>
          <p:cNvPr id="6" name="TextBox 5"/>
          <p:cNvSpPr txBox="1"/>
          <p:nvPr/>
        </p:nvSpPr>
        <p:spPr>
          <a:xfrm>
            <a:off x="4427984" y="1131590"/>
            <a:ext cx="3816424"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РОЗПОДІЛ ВІДПОВІДЕЙ ПО ОЦІНКАМ</a:t>
            </a:r>
          </a:p>
          <a:p>
            <a:pPr algn="ctr">
              <a:spcBef>
                <a:spcPts val="300"/>
              </a:spcBef>
            </a:pPr>
            <a:r>
              <a:rPr lang="uk-UA" sz="1000" dirty="0" smtClean="0">
                <a:latin typeface="Arial" pitchFamily="34" charset="0"/>
                <a:cs typeface="Arial" pitchFamily="34" charset="0"/>
              </a:rPr>
              <a:t>% до всіх опитаних, </a:t>
            </a:r>
            <a:r>
              <a:rPr lang="en-US" sz="1000" dirty="0" smtClean="0">
                <a:latin typeface="Arial" pitchFamily="34" charset="0"/>
                <a:cs typeface="Arial" pitchFamily="34" charset="0"/>
              </a:rPr>
              <a:t>1 </a:t>
            </a:r>
            <a:r>
              <a:rPr lang="uk-UA" sz="1000" dirty="0" smtClean="0">
                <a:latin typeface="Arial" pitchFamily="34" charset="0"/>
                <a:cs typeface="Arial" pitchFamily="34" charset="0"/>
              </a:rPr>
              <a:t>хвиля, N</a:t>
            </a:r>
            <a:r>
              <a:rPr lang="en-US" sz="1000" dirty="0" smtClean="0">
                <a:latin typeface="Arial" pitchFamily="34" charset="0"/>
                <a:cs typeface="Arial" pitchFamily="34" charset="0"/>
              </a:rPr>
              <a:t> </a:t>
            </a:r>
            <a:r>
              <a:rPr lang="uk-UA" sz="1000" dirty="0" smtClean="0">
                <a:latin typeface="Arial" pitchFamily="34" charset="0"/>
                <a:cs typeface="Arial" pitchFamily="34" charset="0"/>
              </a:rPr>
              <a:t>=</a:t>
            </a:r>
            <a:r>
              <a:rPr lang="en-US" sz="1000" dirty="0" smtClean="0">
                <a:latin typeface="Arial" pitchFamily="34" charset="0"/>
                <a:cs typeface="Arial" pitchFamily="34" charset="0"/>
              </a:rPr>
              <a:t> 2741</a:t>
            </a:r>
            <a:r>
              <a:rPr lang="uk-UA" sz="1000" dirty="0" smtClean="0">
                <a:latin typeface="Arial" pitchFamily="34" charset="0"/>
                <a:cs typeface="Arial" pitchFamily="34" charset="0"/>
              </a:rPr>
              <a:t>; </a:t>
            </a:r>
            <a:r>
              <a:rPr lang="uk-UA" sz="1000" dirty="0">
                <a:latin typeface="Arial" pitchFamily="34" charset="0"/>
                <a:cs typeface="Arial" pitchFamily="34" charset="0"/>
              </a:rPr>
              <a:t>2 хвиля, N</a:t>
            </a:r>
            <a:r>
              <a:rPr lang="en-US" sz="1000" dirty="0">
                <a:latin typeface="Arial" pitchFamily="34" charset="0"/>
                <a:cs typeface="Arial" pitchFamily="34" charset="0"/>
              </a:rPr>
              <a:t> </a:t>
            </a:r>
            <a:r>
              <a:rPr lang="uk-UA" sz="1000" dirty="0">
                <a:latin typeface="Arial" pitchFamily="34" charset="0"/>
                <a:cs typeface="Arial" pitchFamily="34" charset="0"/>
              </a:rPr>
              <a:t>=</a:t>
            </a:r>
            <a:r>
              <a:rPr lang="en-US" sz="1000" dirty="0">
                <a:latin typeface="Arial" pitchFamily="34" charset="0"/>
                <a:cs typeface="Arial" pitchFamily="34" charset="0"/>
              </a:rPr>
              <a:t> </a:t>
            </a:r>
            <a:r>
              <a:rPr lang="en-US" sz="1000" dirty="0" smtClean="0">
                <a:latin typeface="Arial" pitchFamily="34" charset="0"/>
                <a:cs typeface="Arial" pitchFamily="34" charset="0"/>
              </a:rPr>
              <a:t>2</a:t>
            </a:r>
            <a:r>
              <a:rPr lang="uk-UA" sz="1000" dirty="0" smtClean="0">
                <a:latin typeface="Arial" pitchFamily="34" charset="0"/>
                <a:cs typeface="Arial" pitchFamily="34" charset="0"/>
              </a:rPr>
              <a:t>271</a:t>
            </a:r>
          </a:p>
        </p:txBody>
      </p:sp>
      <p:sp>
        <p:nvSpPr>
          <p:cNvPr id="7" name="Прямоугольник 6"/>
          <p:cNvSpPr/>
          <p:nvPr/>
        </p:nvSpPr>
        <p:spPr bwMode="gray">
          <a:xfrm>
            <a:off x="978010" y="1779662"/>
            <a:ext cx="2297846" cy="164601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uk-UA" sz="4000" b="1" dirty="0" smtClean="0">
                <a:solidFill>
                  <a:schemeClr val="accent5"/>
                </a:solidFill>
                <a:latin typeface="Arial" pitchFamily="34" charset="0"/>
                <a:cs typeface="Arial" pitchFamily="34" charset="0"/>
              </a:rPr>
              <a:t>-0,77</a:t>
            </a:r>
            <a:endParaRPr lang="en-US" sz="4000" b="1" dirty="0" smtClean="0">
              <a:solidFill>
                <a:schemeClr val="accent5"/>
              </a:solidFill>
              <a:latin typeface="Arial" pitchFamily="34" charset="0"/>
              <a:cs typeface="Arial" pitchFamily="34" charset="0"/>
            </a:endParaRPr>
          </a:p>
          <a:p>
            <a:pPr marL="0" indent="0" algn="ctr">
              <a:spcBef>
                <a:spcPts val="300"/>
              </a:spcBef>
              <a:buFont typeface="Courier New" pitchFamily="49" charset="0"/>
              <a:buNone/>
            </a:pPr>
            <a:r>
              <a:rPr lang="en-US" sz="4000" b="1" dirty="0" smtClean="0">
                <a:solidFill>
                  <a:srgbClr val="D38583"/>
                </a:solidFill>
                <a:latin typeface="Arial" pitchFamily="34" charset="0"/>
                <a:cs typeface="Arial" pitchFamily="34" charset="0"/>
              </a:rPr>
              <a:t>-0,80</a:t>
            </a:r>
            <a:endParaRPr lang="uk-UA" sz="4000" b="1" dirty="0" smtClean="0">
              <a:solidFill>
                <a:srgbClr val="D38583"/>
              </a:solidFill>
              <a:latin typeface="Arial" pitchFamily="34" charset="0"/>
              <a:cs typeface="Arial" pitchFamily="34" charset="0"/>
            </a:endParaRPr>
          </a:p>
          <a:p>
            <a:pPr algn="ctr">
              <a:spcBef>
                <a:spcPts val="300"/>
              </a:spcBef>
            </a:pPr>
            <a:r>
              <a:rPr lang="uk-UA" sz="1000" dirty="0" smtClean="0">
                <a:solidFill>
                  <a:schemeClr val="tx1"/>
                </a:solidFill>
                <a:latin typeface="Arial" pitchFamily="34" charset="0"/>
                <a:cs typeface="Arial" pitchFamily="34" charset="0"/>
              </a:rPr>
              <a:t>Середня оцінка прогресу у боротьбі з корупцією в Україні</a:t>
            </a:r>
            <a:endParaRPr lang="uk-UA" sz="1000" dirty="0">
              <a:solidFill>
                <a:schemeClr val="tx1"/>
              </a:solidFill>
              <a:latin typeface="Arial" pitchFamily="34" charset="0"/>
              <a:cs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589944277"/>
              </p:ext>
            </p:extLst>
          </p:nvPr>
        </p:nvGraphicFramePr>
        <p:xfrm>
          <a:off x="155848" y="1850366"/>
          <a:ext cx="1319808" cy="1225440"/>
        </p:xfrm>
        <a:graphic>
          <a:graphicData uri="http://schemas.openxmlformats.org/drawingml/2006/table">
            <a:tbl>
              <a:tblPr firstRow="1" bandRow="1">
                <a:tableStyleId>{2D5ABB26-0587-4C30-8999-92F81FD0307C}</a:tableStyleId>
              </a:tblPr>
              <a:tblGrid>
                <a:gridCol w="1319808"/>
              </a:tblGrid>
              <a:tr h="612720">
                <a:tc>
                  <a:txBody>
                    <a:bodyPr/>
                    <a:lstStyle/>
                    <a:p>
                      <a:r>
                        <a:rPr lang="uk-UA" sz="1200" dirty="0" smtClean="0"/>
                        <a:t>1 ХВИЛЯ</a:t>
                      </a:r>
                      <a:endParaRPr lang="ru-RU" sz="1200" dirty="0"/>
                    </a:p>
                  </a:txBody>
                  <a:tcPr anchor="ctr"/>
                </a:tc>
              </a:tr>
              <a:tr h="612720">
                <a:tc>
                  <a:txBody>
                    <a:bodyPr/>
                    <a:lstStyle/>
                    <a:p>
                      <a:r>
                        <a:rPr lang="uk-UA" sz="1200" dirty="0" smtClean="0"/>
                        <a:t>2 ХВИЛЯ</a:t>
                      </a:r>
                      <a:endParaRPr lang="ru-RU" sz="1200" dirty="0"/>
                    </a:p>
                  </a:txBody>
                  <a:tcPr anchor="ctr"/>
                </a:tc>
              </a:tr>
            </a:tbl>
          </a:graphicData>
        </a:graphic>
      </p:graphicFrame>
      <p:sp>
        <p:nvSpPr>
          <p:cNvPr id="15" name="Текст 4"/>
          <p:cNvSpPr txBox="1">
            <a:spLocks/>
          </p:cNvSpPr>
          <p:nvPr/>
        </p:nvSpPr>
        <p:spPr bwMode="gray">
          <a:xfrm>
            <a:off x="323528" y="4659536"/>
            <a:ext cx="8496300" cy="144462"/>
          </a:xfrm>
          <a:prstGeom prst="rect">
            <a:avLst/>
          </a:prstGeom>
        </p:spPr>
        <p:txBody>
          <a:bodyPr vert="horz" lIns="0" tIns="0" rIns="0" bIns="36000" rtlCol="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smtClean="0">
                <a:solidFill>
                  <a:schemeClr val="tx1"/>
                </a:solidFill>
              </a:rPr>
              <a:t>Рамками позначені </a:t>
            </a:r>
            <a:r>
              <a:rPr lang="uk-UA" dirty="0">
                <a:solidFill>
                  <a:srgbClr val="000000"/>
                </a:solidFill>
              </a:rPr>
              <a:t>статистично значимі відмінності між даними </a:t>
            </a:r>
            <a:r>
              <a:rPr lang="uk-UA" dirty="0" smtClean="0">
                <a:solidFill>
                  <a:srgbClr val="000000"/>
                </a:solidFill>
              </a:rPr>
              <a:t>першої та другої хвилі </a:t>
            </a:r>
            <a:r>
              <a:rPr lang="uk-UA" dirty="0">
                <a:solidFill>
                  <a:srgbClr val="000000"/>
                </a:solidFill>
              </a:rPr>
              <a:t>(рівень значимості 90</a:t>
            </a:r>
            <a:r>
              <a:rPr lang="uk-UA" dirty="0" smtClean="0">
                <a:solidFill>
                  <a:srgbClr val="000000"/>
                </a:solidFill>
              </a:rPr>
              <a:t>%). </a:t>
            </a:r>
            <a:r>
              <a:rPr lang="uk-UA" dirty="0">
                <a:solidFill>
                  <a:schemeClr val="tx1"/>
                </a:solidFill>
              </a:rPr>
              <a:t>Зелений колір – значення у </a:t>
            </a:r>
            <a:r>
              <a:rPr lang="uk-UA" dirty="0" smtClean="0">
                <a:solidFill>
                  <a:schemeClr val="tx1"/>
                </a:solidFill>
              </a:rPr>
              <a:t>другій хвилі зросло, </a:t>
            </a:r>
            <a:r>
              <a:rPr lang="uk-UA" dirty="0">
                <a:solidFill>
                  <a:schemeClr val="tx1"/>
                </a:solidFill>
              </a:rPr>
              <a:t>червоний - </a:t>
            </a:r>
            <a:r>
              <a:rPr lang="uk-UA" dirty="0" smtClean="0">
                <a:solidFill>
                  <a:schemeClr val="tx1"/>
                </a:solidFill>
              </a:rPr>
              <a:t>зменшилось</a:t>
            </a:r>
            <a:endParaRPr lang="ru-RU" dirty="0">
              <a:solidFill>
                <a:schemeClr val="tx1"/>
              </a:solidFill>
            </a:endParaRPr>
          </a:p>
        </p:txBody>
      </p:sp>
      <p:cxnSp>
        <p:nvCxnSpPr>
          <p:cNvPr id="11" name="Прямая соединительная линия 10"/>
          <p:cNvCxnSpPr/>
          <p:nvPr/>
        </p:nvCxnSpPr>
        <p:spPr>
          <a:xfrm>
            <a:off x="978010" y="2427734"/>
            <a:ext cx="2297846"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971600" y="3075806"/>
            <a:ext cx="2297846"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7" name="Таблица 16"/>
          <p:cNvGraphicFramePr>
            <a:graphicFrameLocks noGrp="1"/>
          </p:cNvGraphicFramePr>
          <p:nvPr>
            <p:extLst>
              <p:ext uri="{D42A27DB-BD31-4B8C-83A1-F6EECF244321}">
                <p14:modId xmlns:p14="http://schemas.microsoft.com/office/powerpoint/2010/main" val="1023567464"/>
              </p:ext>
            </p:extLst>
          </p:nvPr>
        </p:nvGraphicFramePr>
        <p:xfrm>
          <a:off x="2393350" y="3795886"/>
          <a:ext cx="829716" cy="543560"/>
        </p:xfrm>
        <a:graphic>
          <a:graphicData uri="http://schemas.openxmlformats.org/drawingml/2006/table">
            <a:tbl>
              <a:tblPr firstRow="1" bandRow="1">
                <a:tableStyleId>{5940675A-B579-460E-94D1-54222C63F5DA}</a:tableStyleId>
              </a:tblPr>
              <a:tblGrid>
                <a:gridCol w="208280"/>
                <a:gridCol w="621436"/>
              </a:tblGrid>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r>
                        <a:rPr lang="uk-UA" sz="800" dirty="0" smtClean="0"/>
                        <a:t>1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alpha val="60000"/>
                      </a:schemeClr>
                    </a:solidFill>
                  </a:tcPr>
                </a:tc>
                <a:tc>
                  <a:txBody>
                    <a:bodyPr/>
                    <a:lstStyle/>
                    <a:p>
                      <a:r>
                        <a:rPr lang="uk-UA" sz="800" dirty="0" smtClean="0"/>
                        <a:t>2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653077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495977" cy="576105"/>
          </a:xfrm>
        </p:spPr>
        <p:txBody>
          <a:bodyPr/>
          <a:lstStyle/>
          <a:p>
            <a:r>
              <a:rPr lang="uk-UA" dirty="0" smtClean="0"/>
              <a:t>Сприйняття змін щодо корупції: в розрізі різних груп опитаних </a:t>
            </a:r>
            <a:r>
              <a:rPr lang="uk-UA" dirty="0"/>
              <a:t>підприємств – друга хвиля </a:t>
            </a:r>
            <a:r>
              <a:rPr lang="uk-UA" dirty="0" smtClean="0"/>
              <a:t>(1)</a:t>
            </a:r>
            <a:endParaRPr lang="en-US" dirty="0"/>
          </a:p>
        </p:txBody>
      </p:sp>
      <p:sp>
        <p:nvSpPr>
          <p:cNvPr id="5" name="Текст 4"/>
          <p:cNvSpPr>
            <a:spLocks noGrp="1"/>
          </p:cNvSpPr>
          <p:nvPr>
            <p:ph type="body" sz="quarter" idx="12"/>
          </p:nvPr>
        </p:nvSpPr>
        <p:spPr/>
        <p:txBody>
          <a:bodyPr anchor="t"/>
          <a:lstStyle/>
          <a:p>
            <a:r>
              <a:rPr lang="ru-RU" dirty="0" smtClean="0"/>
              <a:t>ЯК БИ ВИ ОЦІНИЛИ СИТУАЦІЮ З КОРУПЦІЇЄЮ В НАШИХ ДЕРЖАВНИХ ОРГАНАХ ЗА ОСТАННІ 6 МІСЯЦІВ: ЗА ШКАЛОЮ ВІД «-5» ДО «+5», ДЕ «-5» – СИТУАЦІЯ ЗНАЧНО ПОГІРШИЛАСЬ, «0» – НЕ ЗМІНИЛАСЬ, «+5» – ЗНАЧНО ПОКРАЩИЛАСЬ.</a:t>
            </a:r>
            <a:endParaRPr lang="ru-RU" dirty="0"/>
          </a:p>
        </p:txBody>
      </p:sp>
      <p:sp>
        <p:nvSpPr>
          <p:cNvPr id="13" name="TextBox 12"/>
          <p:cNvSpPr txBox="1"/>
          <p:nvPr/>
        </p:nvSpPr>
        <p:spPr>
          <a:xfrm>
            <a:off x="1259632" y="843558"/>
            <a:ext cx="2520280"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СИТУАЦІЯ З КОРУПЦІЄЮ </a:t>
            </a:r>
            <a:r>
              <a:rPr lang="uk-UA" sz="1000" b="1" u="sng" dirty="0" smtClean="0">
                <a:latin typeface="Arial" pitchFamily="34" charset="0"/>
                <a:cs typeface="Arial" pitchFamily="34" charset="0"/>
              </a:rPr>
              <a:t>ПОГІРШИЛАСЬ</a:t>
            </a:r>
          </a:p>
          <a:p>
            <a:pPr algn="ctr">
              <a:spcBef>
                <a:spcPts val="300"/>
              </a:spcBef>
            </a:pPr>
            <a:r>
              <a:rPr lang="uk-UA" sz="1000" dirty="0" smtClean="0">
                <a:latin typeface="Arial" pitchFamily="34" charset="0"/>
                <a:cs typeface="Arial" pitchFamily="34" charset="0"/>
              </a:rPr>
              <a:t>% тих, хто обрав оцінку «-5» - «-1» до відповідної групи підприємств </a:t>
            </a:r>
          </a:p>
        </p:txBody>
      </p:sp>
      <p:graphicFrame>
        <p:nvGraphicFramePr>
          <p:cNvPr id="9" name="Объект 8"/>
          <p:cNvGraphicFramePr>
            <a:graphicFrameLocks noGrp="1"/>
          </p:cNvGraphicFramePr>
          <p:nvPr>
            <p:ph idx="1"/>
            <p:extLst>
              <p:ext uri="{D42A27DB-BD31-4B8C-83A1-F6EECF244321}">
                <p14:modId xmlns:p14="http://schemas.microsoft.com/office/powerpoint/2010/main" val="697089756"/>
              </p:ext>
            </p:extLst>
          </p:nvPr>
        </p:nvGraphicFramePr>
        <p:xfrm>
          <a:off x="323850" y="1360586"/>
          <a:ext cx="3240038" cy="3299396"/>
        </p:xfrm>
        <a:graphic>
          <a:graphicData uri="http://schemas.openxmlformats.org/drawingml/2006/chart">
            <c:chart xmlns:c="http://schemas.openxmlformats.org/drawingml/2006/chart" xmlns:r="http://schemas.openxmlformats.org/officeDocument/2006/relationships" r:id="rId3"/>
          </a:graphicData>
        </a:graphic>
      </p:graphicFrame>
      <p:sp>
        <p:nvSpPr>
          <p:cNvPr id="14" name="Текст 4"/>
          <p:cNvSpPr txBox="1">
            <a:spLocks/>
          </p:cNvSpPr>
          <p:nvPr/>
        </p:nvSpPr>
        <p:spPr bwMode="gray">
          <a:xfrm>
            <a:off x="323528" y="4515966"/>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smtClean="0">
                <a:solidFill>
                  <a:schemeClr val="tx1"/>
                </a:solidFill>
              </a:rPr>
              <a:t>Рамками позначені статистично значимі відмінності в оцінці показника серед відповідної групи опитаних порівняно до аналогічного показника по вибірці в цілому (рівень значимості 90%). Зелений колір – значення у відповідній групі вище ніж по вибірці в цілому, червоний - нижче</a:t>
            </a:r>
            <a:endParaRPr lang="ru-RU" dirty="0">
              <a:solidFill>
                <a:schemeClr val="tx1"/>
              </a:solidFill>
            </a:endParaRPr>
          </a:p>
        </p:txBody>
      </p:sp>
      <p:graphicFrame>
        <p:nvGraphicFramePr>
          <p:cNvPr id="15" name="Объект 8"/>
          <p:cNvGraphicFramePr>
            <a:graphicFrameLocks/>
          </p:cNvGraphicFramePr>
          <p:nvPr>
            <p:extLst>
              <p:ext uri="{D42A27DB-BD31-4B8C-83A1-F6EECF244321}">
                <p14:modId xmlns:p14="http://schemas.microsoft.com/office/powerpoint/2010/main" val="1236434003"/>
              </p:ext>
            </p:extLst>
          </p:nvPr>
        </p:nvGraphicFramePr>
        <p:xfrm>
          <a:off x="3995936" y="1347614"/>
          <a:ext cx="2160240" cy="32993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Объект 8"/>
          <p:cNvGraphicFramePr>
            <a:graphicFrameLocks/>
          </p:cNvGraphicFramePr>
          <p:nvPr>
            <p:extLst>
              <p:ext uri="{D42A27DB-BD31-4B8C-83A1-F6EECF244321}">
                <p14:modId xmlns:p14="http://schemas.microsoft.com/office/powerpoint/2010/main" val="1589569678"/>
              </p:ext>
            </p:extLst>
          </p:nvPr>
        </p:nvGraphicFramePr>
        <p:xfrm>
          <a:off x="6588224" y="1347614"/>
          <a:ext cx="2160240" cy="329939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3779912" y="843558"/>
            <a:ext cx="2592288"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СИТУАЦІЯ З КОРУПЦІЄЮ НЕ </a:t>
            </a:r>
            <a:r>
              <a:rPr lang="uk-UA" sz="1000" b="1" u="sng" dirty="0" smtClean="0">
                <a:latin typeface="Arial" pitchFamily="34" charset="0"/>
                <a:cs typeface="Arial" pitchFamily="34" charset="0"/>
              </a:rPr>
              <a:t>ЗМІНИЛАСЬ</a:t>
            </a:r>
          </a:p>
          <a:p>
            <a:pPr algn="ctr">
              <a:spcBef>
                <a:spcPts val="300"/>
              </a:spcBef>
            </a:pPr>
            <a:r>
              <a:rPr lang="uk-UA" sz="1000" dirty="0" smtClean="0">
                <a:latin typeface="Arial" pitchFamily="34" charset="0"/>
                <a:cs typeface="Arial" pitchFamily="34" charset="0"/>
              </a:rPr>
              <a:t>% тих, хто обрав оцінку «0» до відповідної групи підприємств </a:t>
            </a:r>
          </a:p>
        </p:txBody>
      </p:sp>
      <p:sp>
        <p:nvSpPr>
          <p:cNvPr id="18" name="TextBox 17"/>
          <p:cNvSpPr txBox="1"/>
          <p:nvPr/>
        </p:nvSpPr>
        <p:spPr>
          <a:xfrm>
            <a:off x="6372200" y="843558"/>
            <a:ext cx="2592288"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СИТУАЦІЯ З КОРУПЦІЄЮ </a:t>
            </a:r>
            <a:r>
              <a:rPr lang="uk-UA" sz="1000" b="1" u="sng" dirty="0" smtClean="0">
                <a:latin typeface="Arial" pitchFamily="34" charset="0"/>
                <a:cs typeface="Arial" pitchFamily="34" charset="0"/>
              </a:rPr>
              <a:t>ПОКРАЩИЛАСЬ</a:t>
            </a:r>
          </a:p>
          <a:p>
            <a:pPr algn="ctr">
              <a:spcBef>
                <a:spcPts val="300"/>
              </a:spcBef>
            </a:pPr>
            <a:r>
              <a:rPr lang="uk-UA" sz="1000" dirty="0" smtClean="0">
                <a:latin typeface="Arial" pitchFamily="34" charset="0"/>
                <a:cs typeface="Arial" pitchFamily="34" charset="0"/>
              </a:rPr>
              <a:t>% тих, хто обрав оцінку «+1» - «+5» до відповідної групи підприємств </a:t>
            </a:r>
          </a:p>
        </p:txBody>
      </p:sp>
      <p:sp>
        <p:nvSpPr>
          <p:cNvPr id="19" name="TextBox 18"/>
          <p:cNvSpPr txBox="1"/>
          <p:nvPr/>
        </p:nvSpPr>
        <p:spPr>
          <a:xfrm>
            <a:off x="107504" y="1851670"/>
            <a:ext cx="1296144" cy="144016"/>
          </a:xfrm>
          <a:prstGeom prst="rect">
            <a:avLst/>
          </a:prstGeom>
          <a:noFill/>
        </p:spPr>
        <p:txBody>
          <a:bodyPr wrap="square" lIns="0" tIns="0" rIns="0" bIns="0" rtlCol="0">
            <a:noAutofit/>
          </a:bodyPr>
          <a:lstStyle/>
          <a:p>
            <a:pPr>
              <a:spcBef>
                <a:spcPts val="300"/>
              </a:spcBef>
            </a:pPr>
            <a:r>
              <a:rPr lang="uk-UA" sz="800" b="1" dirty="0" smtClean="0">
                <a:latin typeface="Arial" pitchFamily="34" charset="0"/>
                <a:cs typeface="Arial" pitchFamily="34" charset="0"/>
              </a:rPr>
              <a:t>Галузь</a:t>
            </a:r>
            <a:endParaRPr lang="ru-RU" sz="800" b="1" dirty="0" smtClean="0">
              <a:latin typeface="Arial" pitchFamily="34" charset="0"/>
              <a:cs typeface="Arial" pitchFamily="34" charset="0"/>
            </a:endParaRPr>
          </a:p>
        </p:txBody>
      </p:sp>
      <p:sp>
        <p:nvSpPr>
          <p:cNvPr id="22" name="TextBox 21"/>
          <p:cNvSpPr txBox="1"/>
          <p:nvPr/>
        </p:nvSpPr>
        <p:spPr>
          <a:xfrm>
            <a:off x="107504" y="3723878"/>
            <a:ext cx="1656184" cy="144016"/>
          </a:xfrm>
          <a:prstGeom prst="rect">
            <a:avLst/>
          </a:prstGeom>
          <a:noFill/>
        </p:spPr>
        <p:txBody>
          <a:bodyPr wrap="square" lIns="0" tIns="0" rIns="0" bIns="0" rtlCol="0">
            <a:noAutofit/>
          </a:bodyPr>
          <a:lstStyle/>
          <a:p>
            <a:pPr>
              <a:spcBef>
                <a:spcPts val="300"/>
              </a:spcBef>
            </a:pPr>
            <a:r>
              <a:rPr lang="uk-UA" sz="800" b="1" dirty="0" smtClean="0">
                <a:latin typeface="Arial" pitchFamily="34" charset="0"/>
                <a:cs typeface="Arial" pitchFamily="34" charset="0"/>
              </a:rPr>
              <a:t>Чи стикались з корупцією</a:t>
            </a:r>
            <a:endParaRPr lang="ru-RU" sz="800" b="1" dirty="0" smtClean="0">
              <a:latin typeface="Arial" pitchFamily="34" charset="0"/>
              <a:cs typeface="Arial" pitchFamily="34" charset="0"/>
            </a:endParaRPr>
          </a:p>
        </p:txBody>
      </p:sp>
    </p:spTree>
    <p:extLst>
      <p:ext uri="{BB962C8B-B14F-4D97-AF65-F5344CB8AC3E}">
        <p14:creationId xmlns:p14="http://schemas.microsoft.com/office/powerpoint/2010/main" val="3360788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495977" cy="576105"/>
          </a:xfrm>
        </p:spPr>
        <p:txBody>
          <a:bodyPr/>
          <a:lstStyle/>
          <a:p>
            <a:r>
              <a:rPr lang="uk-UA" dirty="0" smtClean="0"/>
              <a:t>Сприйняття змін щодо корупції: в розрізі різних груп опитаних </a:t>
            </a:r>
            <a:r>
              <a:rPr lang="uk-UA" dirty="0"/>
              <a:t>підприємств – друга хвиля </a:t>
            </a:r>
            <a:r>
              <a:rPr lang="uk-UA" dirty="0" smtClean="0"/>
              <a:t>(2)</a:t>
            </a:r>
            <a:endParaRPr lang="en-US" dirty="0"/>
          </a:p>
        </p:txBody>
      </p:sp>
      <p:sp>
        <p:nvSpPr>
          <p:cNvPr id="5" name="Текст 4"/>
          <p:cNvSpPr>
            <a:spLocks noGrp="1"/>
          </p:cNvSpPr>
          <p:nvPr>
            <p:ph type="body" sz="quarter" idx="12"/>
          </p:nvPr>
        </p:nvSpPr>
        <p:spPr/>
        <p:txBody>
          <a:bodyPr anchor="t"/>
          <a:lstStyle/>
          <a:p>
            <a:r>
              <a:rPr lang="ru-RU" dirty="0" smtClean="0"/>
              <a:t>ЯК БИ ВИ ОЦІНИЛИ СИТУАЦІЮ З КОРУПЦІЇЄЮ В НАШИХ ДЕРЖАВНИХ ОРГАНАХ ЗА ОСТАННІ 6 МІСЯЦІВ: ЗА ШКАЛОЮ ВІД «-5» ДО «+5», ДЕ «-5» – СИТУАЦІЯ ЗНАЧНО ПОГІРШИЛАСЬ, «0» – НЕ ЗМІНИЛАСЬ, «+5» – ЗНАЧНО ПОКРАЩИЛАСЬ.</a:t>
            </a:r>
            <a:endParaRPr lang="ru-RU" dirty="0"/>
          </a:p>
        </p:txBody>
      </p:sp>
      <p:sp>
        <p:nvSpPr>
          <p:cNvPr id="13" name="TextBox 12"/>
          <p:cNvSpPr txBox="1"/>
          <p:nvPr/>
        </p:nvSpPr>
        <p:spPr>
          <a:xfrm>
            <a:off x="1259632" y="843558"/>
            <a:ext cx="2520280"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СИТУАЦІЯ З КОРУПЦІЄЮ </a:t>
            </a:r>
            <a:r>
              <a:rPr lang="uk-UA" sz="1000" b="1" u="sng" dirty="0" smtClean="0">
                <a:latin typeface="Arial" pitchFamily="34" charset="0"/>
                <a:cs typeface="Arial" pitchFamily="34" charset="0"/>
              </a:rPr>
              <a:t>ПОГІРШИЛАСЬ</a:t>
            </a:r>
          </a:p>
          <a:p>
            <a:pPr algn="ctr">
              <a:spcBef>
                <a:spcPts val="300"/>
              </a:spcBef>
            </a:pPr>
            <a:r>
              <a:rPr lang="uk-UA" sz="1000" dirty="0" smtClean="0">
                <a:latin typeface="Arial" pitchFamily="34" charset="0"/>
                <a:cs typeface="Arial" pitchFamily="34" charset="0"/>
              </a:rPr>
              <a:t>% тих, хто обрав оцінку «-5» - «-1» до відповідної групи підприємств </a:t>
            </a:r>
          </a:p>
        </p:txBody>
      </p:sp>
      <p:graphicFrame>
        <p:nvGraphicFramePr>
          <p:cNvPr id="9" name="Объект 8"/>
          <p:cNvGraphicFramePr>
            <a:graphicFrameLocks noGrp="1"/>
          </p:cNvGraphicFramePr>
          <p:nvPr>
            <p:ph idx="1"/>
            <p:extLst>
              <p:ext uri="{D42A27DB-BD31-4B8C-83A1-F6EECF244321}">
                <p14:modId xmlns:p14="http://schemas.microsoft.com/office/powerpoint/2010/main" val="4275226992"/>
              </p:ext>
            </p:extLst>
          </p:nvPr>
        </p:nvGraphicFramePr>
        <p:xfrm>
          <a:off x="323850" y="1360586"/>
          <a:ext cx="3240038" cy="3299396"/>
        </p:xfrm>
        <a:graphic>
          <a:graphicData uri="http://schemas.openxmlformats.org/drawingml/2006/chart">
            <c:chart xmlns:c="http://schemas.openxmlformats.org/drawingml/2006/chart" xmlns:r="http://schemas.openxmlformats.org/officeDocument/2006/relationships" r:id="rId3"/>
          </a:graphicData>
        </a:graphic>
      </p:graphicFrame>
      <p:sp>
        <p:nvSpPr>
          <p:cNvPr id="14" name="Текст 4"/>
          <p:cNvSpPr txBox="1">
            <a:spLocks/>
          </p:cNvSpPr>
          <p:nvPr/>
        </p:nvSpPr>
        <p:spPr bwMode="gray">
          <a:xfrm>
            <a:off x="323528" y="4515966"/>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smtClean="0">
                <a:solidFill>
                  <a:schemeClr val="tx1"/>
                </a:solidFill>
              </a:rPr>
              <a:t>Рамками позначені статистично значимі відмінності в оцінці показника серед відповідної групи опитаних порівняно до аналогічного показника по вибірці в цілому (рівень значимості 90%). Зелений колір – значення у відповідній групі вище ніж по вибірці в цілому, червоний - нижче</a:t>
            </a:r>
            <a:endParaRPr lang="ru-RU" dirty="0">
              <a:solidFill>
                <a:schemeClr val="tx1"/>
              </a:solidFill>
            </a:endParaRPr>
          </a:p>
        </p:txBody>
      </p:sp>
      <p:graphicFrame>
        <p:nvGraphicFramePr>
          <p:cNvPr id="15" name="Объект 8"/>
          <p:cNvGraphicFramePr>
            <a:graphicFrameLocks/>
          </p:cNvGraphicFramePr>
          <p:nvPr>
            <p:extLst>
              <p:ext uri="{D42A27DB-BD31-4B8C-83A1-F6EECF244321}">
                <p14:modId xmlns:p14="http://schemas.microsoft.com/office/powerpoint/2010/main" val="1038220963"/>
              </p:ext>
            </p:extLst>
          </p:nvPr>
        </p:nvGraphicFramePr>
        <p:xfrm>
          <a:off x="3995936" y="1347614"/>
          <a:ext cx="2160240" cy="32993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Объект 8"/>
          <p:cNvGraphicFramePr>
            <a:graphicFrameLocks/>
          </p:cNvGraphicFramePr>
          <p:nvPr>
            <p:extLst>
              <p:ext uri="{D42A27DB-BD31-4B8C-83A1-F6EECF244321}">
                <p14:modId xmlns:p14="http://schemas.microsoft.com/office/powerpoint/2010/main" val="472965618"/>
              </p:ext>
            </p:extLst>
          </p:nvPr>
        </p:nvGraphicFramePr>
        <p:xfrm>
          <a:off x="6588224" y="1347614"/>
          <a:ext cx="2160240" cy="329939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3779912" y="843558"/>
            <a:ext cx="2592288"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СИТУАЦІЯ З КОРУПЦІЄЮ НЕ </a:t>
            </a:r>
            <a:r>
              <a:rPr lang="uk-UA" sz="1000" b="1" u="sng" dirty="0" smtClean="0">
                <a:latin typeface="Arial" pitchFamily="34" charset="0"/>
                <a:cs typeface="Arial" pitchFamily="34" charset="0"/>
              </a:rPr>
              <a:t>ЗМІНИЛАСЬ</a:t>
            </a:r>
          </a:p>
          <a:p>
            <a:pPr algn="ctr">
              <a:spcBef>
                <a:spcPts val="300"/>
              </a:spcBef>
            </a:pPr>
            <a:r>
              <a:rPr lang="uk-UA" sz="1000" dirty="0" smtClean="0">
                <a:latin typeface="Arial" pitchFamily="34" charset="0"/>
                <a:cs typeface="Arial" pitchFamily="34" charset="0"/>
              </a:rPr>
              <a:t>% тих, хто обрав оцінку «0» до відповідної групи підприємств </a:t>
            </a:r>
          </a:p>
        </p:txBody>
      </p:sp>
      <p:sp>
        <p:nvSpPr>
          <p:cNvPr id="18" name="TextBox 17"/>
          <p:cNvSpPr txBox="1"/>
          <p:nvPr/>
        </p:nvSpPr>
        <p:spPr>
          <a:xfrm>
            <a:off x="6372200" y="843558"/>
            <a:ext cx="2592288"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СИТУАЦІЯ З КОРУПЦІЄЮ </a:t>
            </a:r>
            <a:r>
              <a:rPr lang="uk-UA" sz="1000" b="1" u="sng" dirty="0" smtClean="0">
                <a:latin typeface="Arial" pitchFamily="34" charset="0"/>
                <a:cs typeface="Arial" pitchFamily="34" charset="0"/>
              </a:rPr>
              <a:t>ПОКРАЩИЛАСЬ</a:t>
            </a:r>
          </a:p>
          <a:p>
            <a:pPr algn="ctr">
              <a:spcBef>
                <a:spcPts val="300"/>
              </a:spcBef>
            </a:pPr>
            <a:r>
              <a:rPr lang="uk-UA" sz="1000" dirty="0" smtClean="0">
                <a:latin typeface="Arial" pitchFamily="34" charset="0"/>
                <a:cs typeface="Arial" pitchFamily="34" charset="0"/>
              </a:rPr>
              <a:t>% тих, хто обрав оцінку «+1» - «+5» до відповідної групи підприємств </a:t>
            </a:r>
          </a:p>
        </p:txBody>
      </p:sp>
      <p:sp>
        <p:nvSpPr>
          <p:cNvPr id="19" name="TextBox 18"/>
          <p:cNvSpPr txBox="1"/>
          <p:nvPr/>
        </p:nvSpPr>
        <p:spPr>
          <a:xfrm>
            <a:off x="107504" y="1563638"/>
            <a:ext cx="1296144" cy="144016"/>
          </a:xfrm>
          <a:prstGeom prst="rect">
            <a:avLst/>
          </a:prstGeom>
          <a:noFill/>
        </p:spPr>
        <p:txBody>
          <a:bodyPr wrap="square" lIns="0" tIns="0" rIns="0" bIns="0" rtlCol="0">
            <a:noAutofit/>
          </a:bodyPr>
          <a:lstStyle/>
          <a:p>
            <a:pPr>
              <a:spcBef>
                <a:spcPts val="300"/>
              </a:spcBef>
            </a:pPr>
            <a:r>
              <a:rPr lang="uk-UA" sz="800" b="1" dirty="0" smtClean="0">
                <a:latin typeface="Arial" pitchFamily="34" charset="0"/>
                <a:cs typeface="Arial" pitchFamily="34" charset="0"/>
              </a:rPr>
              <a:t>Область</a:t>
            </a:r>
            <a:endParaRPr lang="ru-RU" sz="800" b="1" dirty="0" smtClean="0">
              <a:latin typeface="Arial" pitchFamily="34" charset="0"/>
              <a:cs typeface="Arial" pitchFamily="34" charset="0"/>
            </a:endParaRPr>
          </a:p>
        </p:txBody>
      </p:sp>
    </p:spTree>
    <p:extLst>
      <p:ext uri="{BB962C8B-B14F-4D97-AF65-F5344CB8AC3E}">
        <p14:creationId xmlns:p14="http://schemas.microsoft.com/office/powerpoint/2010/main" val="1312818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495977" cy="576105"/>
          </a:xfrm>
        </p:spPr>
        <p:txBody>
          <a:bodyPr/>
          <a:lstStyle/>
          <a:p>
            <a:r>
              <a:rPr lang="uk-UA" dirty="0" smtClean="0"/>
              <a:t>Сприйняття змін щодо корупції: в розрізі різних груп опитаних </a:t>
            </a:r>
            <a:r>
              <a:rPr lang="uk-UA" dirty="0"/>
              <a:t>підприємств – </a:t>
            </a:r>
            <a:r>
              <a:rPr lang="uk-UA" dirty="0" smtClean="0"/>
              <a:t>динаміка (1)</a:t>
            </a:r>
            <a:endParaRPr lang="en-US" dirty="0"/>
          </a:p>
        </p:txBody>
      </p:sp>
      <p:sp>
        <p:nvSpPr>
          <p:cNvPr id="5" name="Текст 4"/>
          <p:cNvSpPr>
            <a:spLocks noGrp="1"/>
          </p:cNvSpPr>
          <p:nvPr>
            <p:ph type="body" sz="quarter" idx="12"/>
          </p:nvPr>
        </p:nvSpPr>
        <p:spPr/>
        <p:txBody>
          <a:bodyPr anchor="t"/>
          <a:lstStyle/>
          <a:p>
            <a:r>
              <a:rPr lang="ru-RU" dirty="0" smtClean="0"/>
              <a:t>ЯК БИ ВИ ОЦІНИЛИ СИТУАЦІЮ З КОРУПЦІЇЄЮ В НАШИХ ДЕРЖАВНИХ ОРГАНАХ ЗА ОСТАННІ 6 МІСЯЦІВ: ЗА ШКАЛОЮ ВІД «-5» ДО «+5», ДЕ «-5» – СИТУАЦІЯ ЗНАЧНО ПОГІРШИЛАСЬ, «0» – НЕ ЗМІНИЛАСЬ, «+5» – ЗНАЧНО ПОКРАЩИЛАСЬ.</a:t>
            </a:r>
            <a:endParaRPr lang="ru-RU" dirty="0"/>
          </a:p>
        </p:txBody>
      </p:sp>
      <p:sp>
        <p:nvSpPr>
          <p:cNvPr id="13" name="TextBox 12"/>
          <p:cNvSpPr txBox="1"/>
          <p:nvPr/>
        </p:nvSpPr>
        <p:spPr>
          <a:xfrm>
            <a:off x="938575" y="843558"/>
            <a:ext cx="2179015"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СИТУАЦІЯ З КОРУПЦІЄЮ </a:t>
            </a:r>
            <a:r>
              <a:rPr lang="uk-UA" sz="1000" b="1" u="sng" dirty="0" smtClean="0">
                <a:latin typeface="Arial" pitchFamily="34" charset="0"/>
                <a:cs typeface="Arial" pitchFamily="34" charset="0"/>
              </a:rPr>
              <a:t>ПОГІРШИЛАСЬ</a:t>
            </a:r>
          </a:p>
          <a:p>
            <a:pPr algn="ctr">
              <a:spcBef>
                <a:spcPts val="300"/>
              </a:spcBef>
            </a:pPr>
            <a:r>
              <a:rPr lang="uk-UA" sz="1000" dirty="0" smtClean="0">
                <a:latin typeface="Arial" pitchFamily="34" charset="0"/>
                <a:cs typeface="Arial" pitchFamily="34" charset="0"/>
              </a:rPr>
              <a:t>% тих, хто обрав оцінку «-5» - «-1» до відповідної групи підприємств </a:t>
            </a:r>
          </a:p>
        </p:txBody>
      </p:sp>
      <p:graphicFrame>
        <p:nvGraphicFramePr>
          <p:cNvPr id="9" name="Объект 8"/>
          <p:cNvGraphicFramePr>
            <a:graphicFrameLocks noGrp="1"/>
          </p:cNvGraphicFramePr>
          <p:nvPr>
            <p:ph idx="1"/>
            <p:extLst>
              <p:ext uri="{D42A27DB-BD31-4B8C-83A1-F6EECF244321}">
                <p14:modId xmlns:p14="http://schemas.microsoft.com/office/powerpoint/2010/main" val="402592250"/>
              </p:ext>
            </p:extLst>
          </p:nvPr>
        </p:nvGraphicFramePr>
        <p:xfrm>
          <a:off x="107826" y="1360586"/>
          <a:ext cx="3240038" cy="32993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Объект 8"/>
          <p:cNvGraphicFramePr>
            <a:graphicFrameLocks/>
          </p:cNvGraphicFramePr>
          <p:nvPr>
            <p:extLst>
              <p:ext uri="{D42A27DB-BD31-4B8C-83A1-F6EECF244321}">
                <p14:modId xmlns:p14="http://schemas.microsoft.com/office/powerpoint/2010/main" val="88889361"/>
              </p:ext>
            </p:extLst>
          </p:nvPr>
        </p:nvGraphicFramePr>
        <p:xfrm>
          <a:off x="3419872" y="1347614"/>
          <a:ext cx="2160240" cy="32993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Объект 8"/>
          <p:cNvGraphicFramePr>
            <a:graphicFrameLocks/>
          </p:cNvGraphicFramePr>
          <p:nvPr>
            <p:extLst>
              <p:ext uri="{D42A27DB-BD31-4B8C-83A1-F6EECF244321}">
                <p14:modId xmlns:p14="http://schemas.microsoft.com/office/powerpoint/2010/main" val="753887209"/>
              </p:ext>
            </p:extLst>
          </p:nvPr>
        </p:nvGraphicFramePr>
        <p:xfrm>
          <a:off x="5580112" y="1347614"/>
          <a:ext cx="2160240" cy="329939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3203848" y="843558"/>
            <a:ext cx="2160240"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СИТУАЦІЯ З КОРУПЦІЄЮ НЕ </a:t>
            </a:r>
            <a:r>
              <a:rPr lang="uk-UA" sz="1000" b="1" u="sng" dirty="0" smtClean="0">
                <a:latin typeface="Arial" pitchFamily="34" charset="0"/>
                <a:cs typeface="Arial" pitchFamily="34" charset="0"/>
              </a:rPr>
              <a:t>ЗМІНИЛАСЬ</a:t>
            </a:r>
          </a:p>
          <a:p>
            <a:pPr algn="ctr">
              <a:spcBef>
                <a:spcPts val="300"/>
              </a:spcBef>
            </a:pPr>
            <a:r>
              <a:rPr lang="uk-UA" sz="1000" dirty="0" smtClean="0">
                <a:latin typeface="Arial" pitchFamily="34" charset="0"/>
                <a:cs typeface="Arial" pitchFamily="34" charset="0"/>
              </a:rPr>
              <a:t>% тих, хто обрав оцінку «0» до відповідної групи підприємств </a:t>
            </a:r>
          </a:p>
        </p:txBody>
      </p:sp>
      <p:sp>
        <p:nvSpPr>
          <p:cNvPr id="18" name="TextBox 17"/>
          <p:cNvSpPr txBox="1"/>
          <p:nvPr/>
        </p:nvSpPr>
        <p:spPr>
          <a:xfrm>
            <a:off x="5364088" y="843558"/>
            <a:ext cx="2232248" cy="288032"/>
          </a:xfrm>
          <a:prstGeom prst="rect">
            <a:avLst/>
          </a:prstGeom>
          <a:noFill/>
        </p:spPr>
        <p:txBody>
          <a:bodyPr wrap="square" lIns="0" tIns="0" rIns="0" bIns="0" rtlCol="0">
            <a:noAutofit/>
          </a:bodyPr>
          <a:lstStyle/>
          <a:p>
            <a:pPr algn="ctr">
              <a:spcBef>
                <a:spcPts val="300"/>
              </a:spcBef>
            </a:pPr>
            <a:r>
              <a:rPr lang="uk-UA" sz="1000" b="1" dirty="0" smtClean="0">
                <a:latin typeface="Arial" pitchFamily="34" charset="0"/>
                <a:cs typeface="Arial" pitchFamily="34" charset="0"/>
              </a:rPr>
              <a:t>СИТУАЦІЯ З КОРУПЦІЄЮ </a:t>
            </a:r>
            <a:r>
              <a:rPr lang="uk-UA" sz="1000" b="1" u="sng" dirty="0" smtClean="0">
                <a:latin typeface="Arial" pitchFamily="34" charset="0"/>
                <a:cs typeface="Arial" pitchFamily="34" charset="0"/>
              </a:rPr>
              <a:t>ПОКРАЩИЛАСЬ</a:t>
            </a:r>
          </a:p>
          <a:p>
            <a:pPr algn="ctr">
              <a:spcBef>
                <a:spcPts val="300"/>
              </a:spcBef>
            </a:pPr>
            <a:r>
              <a:rPr lang="uk-UA" sz="1000" dirty="0" smtClean="0">
                <a:latin typeface="Arial" pitchFamily="34" charset="0"/>
                <a:cs typeface="Arial" pitchFamily="34" charset="0"/>
              </a:rPr>
              <a:t>% тих, хто обрав оцінку «+1» - «+5» до відповідної групи підприємств </a:t>
            </a:r>
          </a:p>
        </p:txBody>
      </p:sp>
      <p:sp>
        <p:nvSpPr>
          <p:cNvPr id="19" name="TextBox 18"/>
          <p:cNvSpPr txBox="1"/>
          <p:nvPr/>
        </p:nvSpPr>
        <p:spPr>
          <a:xfrm>
            <a:off x="107504" y="1851670"/>
            <a:ext cx="1296144" cy="144016"/>
          </a:xfrm>
          <a:prstGeom prst="rect">
            <a:avLst/>
          </a:prstGeom>
          <a:noFill/>
        </p:spPr>
        <p:txBody>
          <a:bodyPr wrap="square" lIns="0" tIns="0" rIns="0" bIns="0" rtlCol="0">
            <a:noAutofit/>
          </a:bodyPr>
          <a:lstStyle/>
          <a:p>
            <a:pPr>
              <a:spcBef>
                <a:spcPts val="300"/>
              </a:spcBef>
            </a:pPr>
            <a:r>
              <a:rPr lang="uk-UA" sz="800" b="1" dirty="0" smtClean="0">
                <a:latin typeface="Arial" pitchFamily="34" charset="0"/>
                <a:cs typeface="Arial" pitchFamily="34" charset="0"/>
              </a:rPr>
              <a:t>Галузь</a:t>
            </a:r>
            <a:endParaRPr lang="ru-RU" sz="800" b="1" dirty="0" smtClean="0">
              <a:latin typeface="Arial" pitchFamily="34" charset="0"/>
              <a:cs typeface="Arial" pitchFamily="34" charset="0"/>
            </a:endParaRPr>
          </a:p>
        </p:txBody>
      </p:sp>
      <p:sp>
        <p:nvSpPr>
          <p:cNvPr id="22" name="TextBox 21"/>
          <p:cNvSpPr txBox="1"/>
          <p:nvPr/>
        </p:nvSpPr>
        <p:spPr>
          <a:xfrm>
            <a:off x="107504" y="3723878"/>
            <a:ext cx="1656184" cy="144016"/>
          </a:xfrm>
          <a:prstGeom prst="rect">
            <a:avLst/>
          </a:prstGeom>
          <a:noFill/>
        </p:spPr>
        <p:txBody>
          <a:bodyPr wrap="square" lIns="0" tIns="0" rIns="0" bIns="0" rtlCol="0">
            <a:noAutofit/>
          </a:bodyPr>
          <a:lstStyle/>
          <a:p>
            <a:pPr>
              <a:spcBef>
                <a:spcPts val="300"/>
              </a:spcBef>
            </a:pPr>
            <a:r>
              <a:rPr lang="uk-UA" sz="800" b="1" dirty="0" smtClean="0">
                <a:latin typeface="Arial" pitchFamily="34" charset="0"/>
                <a:cs typeface="Arial" pitchFamily="34" charset="0"/>
              </a:rPr>
              <a:t>Чи стикались з корупцією</a:t>
            </a:r>
            <a:endParaRPr lang="ru-RU" sz="800" b="1" dirty="0" smtClean="0">
              <a:latin typeface="Arial" pitchFamily="34" charset="0"/>
              <a:cs typeface="Arial" pitchFamily="34" charset="0"/>
            </a:endParaRPr>
          </a:p>
        </p:txBody>
      </p:sp>
      <p:cxnSp>
        <p:nvCxnSpPr>
          <p:cNvPr id="4" name="Прямая со стрелкой 3"/>
          <p:cNvCxnSpPr/>
          <p:nvPr/>
        </p:nvCxnSpPr>
        <p:spPr>
          <a:xfrm>
            <a:off x="2804849" y="1708547"/>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5085616" y="1694861"/>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2901590" y="3212668"/>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2871110" y="3524094"/>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2745214" y="4431868"/>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H="1">
            <a:off x="5047185" y="2292534"/>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a:off x="4961046" y="3224162"/>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a:off x="5025982" y="3503783"/>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a:off x="5090917" y="4419508"/>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7110873" y="1693970"/>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7207614" y="2299594"/>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6819325" y="4113817"/>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6" name="Таблица 5"/>
          <p:cNvGraphicFramePr>
            <a:graphicFrameLocks noGrp="1"/>
          </p:cNvGraphicFramePr>
          <p:nvPr>
            <p:extLst>
              <p:ext uri="{D42A27DB-BD31-4B8C-83A1-F6EECF244321}">
                <p14:modId xmlns:p14="http://schemas.microsoft.com/office/powerpoint/2010/main" val="2204388192"/>
              </p:ext>
            </p:extLst>
          </p:nvPr>
        </p:nvGraphicFramePr>
        <p:xfrm>
          <a:off x="7308304" y="3939902"/>
          <a:ext cx="925003" cy="543560"/>
        </p:xfrm>
        <a:graphic>
          <a:graphicData uri="http://schemas.openxmlformats.org/drawingml/2006/table">
            <a:tbl>
              <a:tblPr firstRow="1" bandRow="1">
                <a:tableStyleId>{5940675A-B579-460E-94D1-54222C63F5DA}</a:tableStyleId>
              </a:tblPr>
              <a:tblGrid>
                <a:gridCol w="208280"/>
                <a:gridCol w="716723"/>
              </a:tblGrid>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r>
                        <a:rPr lang="uk-UA" sz="800" dirty="0" smtClean="0"/>
                        <a:t>1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alpha val="60000"/>
                      </a:schemeClr>
                    </a:solidFill>
                  </a:tcPr>
                </a:tc>
                <a:tc>
                  <a:txBody>
                    <a:bodyPr/>
                    <a:lstStyle/>
                    <a:p>
                      <a:r>
                        <a:rPr lang="uk-UA" sz="800" dirty="0" smtClean="0"/>
                        <a:t>2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35" name="Текст 4"/>
          <p:cNvSpPr txBox="1">
            <a:spLocks/>
          </p:cNvSpPr>
          <p:nvPr/>
        </p:nvSpPr>
        <p:spPr bwMode="gray">
          <a:xfrm>
            <a:off x="323528" y="4587974"/>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smtClean="0">
                <a:solidFill>
                  <a:schemeClr val="tx1"/>
                </a:solidFill>
              </a:rPr>
              <a:t>Стрілками позначені </a:t>
            </a:r>
            <a:r>
              <a:rPr lang="uk-UA" dirty="0">
                <a:solidFill>
                  <a:srgbClr val="000000"/>
                </a:solidFill>
              </a:rPr>
              <a:t>статистично значимі відмінності між даними </a:t>
            </a:r>
            <a:r>
              <a:rPr lang="uk-UA" dirty="0" smtClean="0">
                <a:solidFill>
                  <a:srgbClr val="000000"/>
                </a:solidFill>
              </a:rPr>
              <a:t>першої та другої хвилі </a:t>
            </a:r>
            <a:r>
              <a:rPr lang="uk-UA" dirty="0">
                <a:solidFill>
                  <a:srgbClr val="000000"/>
                </a:solidFill>
              </a:rPr>
              <a:t>(рівень значимості 90</a:t>
            </a:r>
            <a:r>
              <a:rPr lang="uk-UA" dirty="0" smtClean="0">
                <a:solidFill>
                  <a:srgbClr val="000000"/>
                </a:solidFill>
              </a:rPr>
              <a:t>%). </a:t>
            </a:r>
            <a:r>
              <a:rPr lang="uk-UA" dirty="0">
                <a:solidFill>
                  <a:schemeClr val="tx1"/>
                </a:solidFill>
              </a:rPr>
              <a:t>Зелений колір – значення у </a:t>
            </a:r>
            <a:r>
              <a:rPr lang="uk-UA" dirty="0" smtClean="0">
                <a:solidFill>
                  <a:schemeClr val="tx1"/>
                </a:solidFill>
              </a:rPr>
              <a:t>другій хвилі зросло, </a:t>
            </a:r>
            <a:r>
              <a:rPr lang="uk-UA" dirty="0">
                <a:solidFill>
                  <a:schemeClr val="tx1"/>
                </a:solidFill>
              </a:rPr>
              <a:t>червоний - </a:t>
            </a:r>
            <a:r>
              <a:rPr lang="uk-UA" dirty="0" smtClean="0">
                <a:solidFill>
                  <a:schemeClr val="tx1"/>
                </a:solidFill>
              </a:rPr>
              <a:t>зменшилось</a:t>
            </a:r>
            <a:endParaRPr lang="ru-RU"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4292285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195419"/>
            <a:ext cx="8495977" cy="576105"/>
          </a:xfrm>
        </p:spPr>
        <p:txBody>
          <a:bodyPr/>
          <a:lstStyle/>
          <a:p>
            <a:r>
              <a:rPr lang="uk-UA" dirty="0" smtClean="0"/>
              <a:t>Сприйняття змін щодо корупції: в розрізі різних груп опитаних </a:t>
            </a:r>
            <a:r>
              <a:rPr lang="uk-UA" dirty="0"/>
              <a:t>підприємств – динаміка </a:t>
            </a:r>
            <a:r>
              <a:rPr lang="uk-UA" dirty="0" smtClean="0"/>
              <a:t>(2)</a:t>
            </a:r>
            <a:endParaRPr lang="en-US" dirty="0"/>
          </a:p>
        </p:txBody>
      </p:sp>
      <p:sp>
        <p:nvSpPr>
          <p:cNvPr id="5" name="Текст 4"/>
          <p:cNvSpPr>
            <a:spLocks noGrp="1"/>
          </p:cNvSpPr>
          <p:nvPr>
            <p:ph type="body" sz="quarter" idx="12"/>
          </p:nvPr>
        </p:nvSpPr>
        <p:spPr/>
        <p:txBody>
          <a:bodyPr anchor="t"/>
          <a:lstStyle/>
          <a:p>
            <a:r>
              <a:rPr lang="ru-RU" dirty="0" smtClean="0"/>
              <a:t>ЯК БИ ВИ ОЦІНИЛИ СИТУАЦІЮ З КОРУПЦІЇЄЮ В НАШИХ ДЕРЖАВНИХ ОРГАНАХ ЗА ОСТАННІ 6 МІСЯЦІВ: ЗА ШКАЛОЮ ВІД «-5» ДО «+5», ДЕ «-5» – СИТУАЦІЯ ЗНАЧНО ПОГІРШИЛАСЬ, «0» – НЕ ЗМІНИЛАСЬ, «+5» – ЗНАЧНО ПОКРАЩИЛАСЬ.</a:t>
            </a:r>
            <a:endParaRPr lang="ru-RU" dirty="0"/>
          </a:p>
        </p:txBody>
      </p:sp>
      <p:sp>
        <p:nvSpPr>
          <p:cNvPr id="13" name="TextBox 12"/>
          <p:cNvSpPr txBox="1"/>
          <p:nvPr/>
        </p:nvSpPr>
        <p:spPr>
          <a:xfrm>
            <a:off x="1115616" y="843558"/>
            <a:ext cx="2160240" cy="288032"/>
          </a:xfrm>
          <a:prstGeom prst="rect">
            <a:avLst/>
          </a:prstGeom>
          <a:noFill/>
        </p:spPr>
        <p:txBody>
          <a:bodyPr wrap="square" lIns="0" tIns="0" rIns="0" bIns="0" rtlCol="0">
            <a:noAutofit/>
          </a:bodyPr>
          <a:lstStyle/>
          <a:p>
            <a:pPr algn="ctr">
              <a:spcBef>
                <a:spcPts val="300"/>
              </a:spcBef>
            </a:pPr>
            <a:r>
              <a:rPr lang="uk-UA" sz="800" b="1" dirty="0" smtClean="0">
                <a:latin typeface="Arial" pitchFamily="34" charset="0"/>
                <a:cs typeface="Arial" pitchFamily="34" charset="0"/>
              </a:rPr>
              <a:t>СИТУАЦІЯ З КОРУПЦІЄЮ </a:t>
            </a:r>
            <a:r>
              <a:rPr lang="uk-UA" sz="800" b="1" u="sng" dirty="0" smtClean="0">
                <a:latin typeface="Arial" pitchFamily="34" charset="0"/>
                <a:cs typeface="Arial" pitchFamily="34" charset="0"/>
              </a:rPr>
              <a:t>ПОГІРШИЛАСЬ</a:t>
            </a:r>
          </a:p>
          <a:p>
            <a:pPr algn="ctr">
              <a:spcBef>
                <a:spcPts val="300"/>
              </a:spcBef>
            </a:pPr>
            <a:r>
              <a:rPr lang="uk-UA" sz="800" dirty="0" smtClean="0">
                <a:latin typeface="Arial" pitchFamily="34" charset="0"/>
                <a:cs typeface="Arial" pitchFamily="34" charset="0"/>
              </a:rPr>
              <a:t>% тих, хто обрав оцінку «-5» - «-1» до відповідної групи підприємств </a:t>
            </a:r>
          </a:p>
        </p:txBody>
      </p:sp>
      <p:graphicFrame>
        <p:nvGraphicFramePr>
          <p:cNvPr id="9" name="Объект 8"/>
          <p:cNvGraphicFramePr>
            <a:graphicFrameLocks noGrp="1"/>
          </p:cNvGraphicFramePr>
          <p:nvPr>
            <p:ph idx="1"/>
            <p:extLst>
              <p:ext uri="{D42A27DB-BD31-4B8C-83A1-F6EECF244321}">
                <p14:modId xmlns:p14="http://schemas.microsoft.com/office/powerpoint/2010/main" val="38317435"/>
              </p:ext>
            </p:extLst>
          </p:nvPr>
        </p:nvGraphicFramePr>
        <p:xfrm>
          <a:off x="323850" y="1144562"/>
          <a:ext cx="3240038" cy="35154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Объект 8"/>
          <p:cNvGraphicFramePr>
            <a:graphicFrameLocks/>
          </p:cNvGraphicFramePr>
          <p:nvPr>
            <p:extLst>
              <p:ext uri="{D42A27DB-BD31-4B8C-83A1-F6EECF244321}">
                <p14:modId xmlns:p14="http://schemas.microsoft.com/office/powerpoint/2010/main" val="3524540602"/>
              </p:ext>
            </p:extLst>
          </p:nvPr>
        </p:nvGraphicFramePr>
        <p:xfrm>
          <a:off x="3635896" y="1131590"/>
          <a:ext cx="2160240" cy="35154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Объект 8"/>
          <p:cNvGraphicFramePr>
            <a:graphicFrameLocks/>
          </p:cNvGraphicFramePr>
          <p:nvPr>
            <p:extLst>
              <p:ext uri="{D42A27DB-BD31-4B8C-83A1-F6EECF244321}">
                <p14:modId xmlns:p14="http://schemas.microsoft.com/office/powerpoint/2010/main" val="3335188830"/>
              </p:ext>
            </p:extLst>
          </p:nvPr>
        </p:nvGraphicFramePr>
        <p:xfrm>
          <a:off x="6012160" y="1131590"/>
          <a:ext cx="2160240" cy="351542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3491880" y="843558"/>
            <a:ext cx="2160240" cy="288032"/>
          </a:xfrm>
          <a:prstGeom prst="rect">
            <a:avLst/>
          </a:prstGeom>
          <a:noFill/>
        </p:spPr>
        <p:txBody>
          <a:bodyPr wrap="square" lIns="0" tIns="0" rIns="0" bIns="0" rtlCol="0">
            <a:noAutofit/>
          </a:bodyPr>
          <a:lstStyle/>
          <a:p>
            <a:pPr algn="ctr">
              <a:spcBef>
                <a:spcPts val="300"/>
              </a:spcBef>
            </a:pPr>
            <a:r>
              <a:rPr lang="uk-UA" sz="800" b="1" dirty="0" smtClean="0">
                <a:latin typeface="Arial" pitchFamily="34" charset="0"/>
                <a:cs typeface="Arial" pitchFamily="34" charset="0"/>
              </a:rPr>
              <a:t>СИТУАЦІЯ З КОРУПЦІЄЮ НЕ </a:t>
            </a:r>
            <a:r>
              <a:rPr lang="uk-UA" sz="800" b="1" u="sng" dirty="0" smtClean="0">
                <a:latin typeface="Arial" pitchFamily="34" charset="0"/>
                <a:cs typeface="Arial" pitchFamily="34" charset="0"/>
              </a:rPr>
              <a:t>ЗМІНИЛАСЬ</a:t>
            </a:r>
          </a:p>
          <a:p>
            <a:pPr algn="ctr">
              <a:spcBef>
                <a:spcPts val="300"/>
              </a:spcBef>
            </a:pPr>
            <a:r>
              <a:rPr lang="uk-UA" sz="800" dirty="0" smtClean="0">
                <a:latin typeface="Arial" pitchFamily="34" charset="0"/>
                <a:cs typeface="Arial" pitchFamily="34" charset="0"/>
              </a:rPr>
              <a:t>% тих, хто обрав оцінку «0» до відповідної групи підприємств </a:t>
            </a:r>
          </a:p>
        </p:txBody>
      </p:sp>
      <p:sp>
        <p:nvSpPr>
          <p:cNvPr id="18" name="TextBox 17"/>
          <p:cNvSpPr txBox="1"/>
          <p:nvPr/>
        </p:nvSpPr>
        <p:spPr>
          <a:xfrm>
            <a:off x="5796136" y="843558"/>
            <a:ext cx="2304256" cy="288032"/>
          </a:xfrm>
          <a:prstGeom prst="rect">
            <a:avLst/>
          </a:prstGeom>
          <a:noFill/>
        </p:spPr>
        <p:txBody>
          <a:bodyPr wrap="square" lIns="0" tIns="0" rIns="0" bIns="0" rtlCol="0">
            <a:noAutofit/>
          </a:bodyPr>
          <a:lstStyle/>
          <a:p>
            <a:pPr algn="ctr">
              <a:spcBef>
                <a:spcPts val="300"/>
              </a:spcBef>
            </a:pPr>
            <a:r>
              <a:rPr lang="uk-UA" sz="800" b="1" dirty="0" smtClean="0">
                <a:latin typeface="Arial" pitchFamily="34" charset="0"/>
                <a:cs typeface="Arial" pitchFamily="34" charset="0"/>
              </a:rPr>
              <a:t>СИТУАЦІЯ З КОРУПЦІЄЮ </a:t>
            </a:r>
            <a:r>
              <a:rPr lang="uk-UA" sz="800" b="1" u="sng" dirty="0" smtClean="0">
                <a:latin typeface="Arial" pitchFamily="34" charset="0"/>
                <a:cs typeface="Arial" pitchFamily="34" charset="0"/>
              </a:rPr>
              <a:t>ПОКРАЩИЛАСЬ</a:t>
            </a:r>
          </a:p>
          <a:p>
            <a:pPr algn="ctr">
              <a:spcBef>
                <a:spcPts val="300"/>
              </a:spcBef>
            </a:pPr>
            <a:r>
              <a:rPr lang="uk-UA" sz="800" dirty="0" smtClean="0">
                <a:latin typeface="Arial" pitchFamily="34" charset="0"/>
                <a:cs typeface="Arial" pitchFamily="34" charset="0"/>
              </a:rPr>
              <a:t>% тих, хто обрав оцінку «+1» - «+5» до відповідної групи підприємств </a:t>
            </a:r>
          </a:p>
        </p:txBody>
      </p:sp>
      <p:sp>
        <p:nvSpPr>
          <p:cNvPr id="19" name="TextBox 18"/>
          <p:cNvSpPr txBox="1"/>
          <p:nvPr/>
        </p:nvSpPr>
        <p:spPr>
          <a:xfrm>
            <a:off x="115455" y="1395768"/>
            <a:ext cx="1296144" cy="144016"/>
          </a:xfrm>
          <a:prstGeom prst="rect">
            <a:avLst/>
          </a:prstGeom>
          <a:noFill/>
        </p:spPr>
        <p:txBody>
          <a:bodyPr wrap="square" lIns="0" tIns="0" rIns="0" bIns="0" rtlCol="0">
            <a:noAutofit/>
          </a:bodyPr>
          <a:lstStyle/>
          <a:p>
            <a:pPr>
              <a:spcBef>
                <a:spcPts val="300"/>
              </a:spcBef>
            </a:pPr>
            <a:r>
              <a:rPr lang="uk-UA" sz="800" b="1" dirty="0" smtClean="0">
                <a:latin typeface="Arial" pitchFamily="34" charset="0"/>
                <a:cs typeface="Arial" pitchFamily="34" charset="0"/>
              </a:rPr>
              <a:t>Область</a:t>
            </a:r>
            <a:endParaRPr lang="ru-RU" sz="800" b="1" dirty="0" smtClean="0">
              <a:latin typeface="Arial" pitchFamily="34" charset="0"/>
              <a:cs typeface="Arial" pitchFamily="34" charset="0"/>
            </a:endParaRPr>
          </a:p>
        </p:txBody>
      </p:sp>
      <p:graphicFrame>
        <p:nvGraphicFramePr>
          <p:cNvPr id="20" name="Таблица 19"/>
          <p:cNvGraphicFramePr>
            <a:graphicFrameLocks noGrp="1"/>
          </p:cNvGraphicFramePr>
          <p:nvPr>
            <p:extLst>
              <p:ext uri="{D42A27DB-BD31-4B8C-83A1-F6EECF244321}">
                <p14:modId xmlns:p14="http://schemas.microsoft.com/office/powerpoint/2010/main" val="3201524427"/>
              </p:ext>
            </p:extLst>
          </p:nvPr>
        </p:nvGraphicFramePr>
        <p:xfrm>
          <a:off x="8341975" y="3904091"/>
          <a:ext cx="829716" cy="543560"/>
        </p:xfrm>
        <a:graphic>
          <a:graphicData uri="http://schemas.openxmlformats.org/drawingml/2006/table">
            <a:tbl>
              <a:tblPr firstRow="1" bandRow="1">
                <a:tableStyleId>{5940675A-B579-460E-94D1-54222C63F5DA}</a:tableStyleId>
              </a:tblPr>
              <a:tblGrid>
                <a:gridCol w="208280"/>
                <a:gridCol w="621436"/>
              </a:tblGrid>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r>
                        <a:rPr lang="uk-UA" sz="800" dirty="0" smtClean="0"/>
                        <a:t>1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ru-RU"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alpha val="60000"/>
                      </a:schemeClr>
                    </a:solidFill>
                  </a:tcPr>
                </a:tc>
                <a:tc>
                  <a:txBody>
                    <a:bodyPr/>
                    <a:lstStyle/>
                    <a:p>
                      <a:r>
                        <a:rPr lang="uk-UA" sz="800" dirty="0" smtClean="0"/>
                        <a:t>2 хвиля</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cxnSp>
        <p:nvCxnSpPr>
          <p:cNvPr id="21" name="Прямая со стрелкой 20"/>
          <p:cNvCxnSpPr/>
          <p:nvPr/>
        </p:nvCxnSpPr>
        <p:spPr>
          <a:xfrm>
            <a:off x="2908216" y="1366641"/>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2763836" y="2935265"/>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3052665" y="2576564"/>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2749259" y="3294399"/>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3149406" y="3404825"/>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3063266" y="3533371"/>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a:off x="2796966" y="4137237"/>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a:off x="5261871" y="1378135"/>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a:off x="5231391" y="1840636"/>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a:off x="5089593" y="2549628"/>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a:off x="5130675" y="3155252"/>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a:off x="5330782" y="3522337"/>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5648765" y="3749381"/>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a:off x="5284400" y="4008692"/>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7521297" y="1352063"/>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a:off x="7565099" y="3037308"/>
            <a:ext cx="216000"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7916212" y="3154359"/>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7806219" y="3259051"/>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8006326" y="3999848"/>
            <a:ext cx="216000" cy="0"/>
          </a:xfrm>
          <a:prstGeom prst="straightConnector1">
            <a:avLst/>
          </a:prstGeom>
          <a:ln w="19050">
            <a:solidFill>
              <a:srgbClr val="00B050"/>
            </a:solidFill>
            <a:tailEnd type="stealth"/>
          </a:ln>
        </p:spPr>
        <p:style>
          <a:lnRef idx="1">
            <a:schemeClr val="accent1"/>
          </a:lnRef>
          <a:fillRef idx="0">
            <a:schemeClr val="accent1"/>
          </a:fillRef>
          <a:effectRef idx="0">
            <a:schemeClr val="accent1"/>
          </a:effectRef>
          <a:fontRef idx="minor">
            <a:schemeClr val="tx1"/>
          </a:fontRef>
        </p:style>
      </p:cxnSp>
      <p:sp>
        <p:nvSpPr>
          <p:cNvPr id="41" name="Текст 4"/>
          <p:cNvSpPr txBox="1">
            <a:spLocks/>
          </p:cNvSpPr>
          <p:nvPr/>
        </p:nvSpPr>
        <p:spPr bwMode="gray">
          <a:xfrm>
            <a:off x="323528" y="4587974"/>
            <a:ext cx="8496300" cy="144462"/>
          </a:xfrm>
          <a:prstGeom prst="rect">
            <a:avLst/>
          </a:prstGeom>
        </p:spPr>
        <p:txBody>
          <a:bodyPr vert="horz" lIns="0" tIns="0" rIns="0" bIns="36000" rtlCol="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baseline="0">
                <a:solidFill>
                  <a:schemeClr val="bg2"/>
                </a:solidFill>
                <a:latin typeface="Arial" pitchFamily="34" charset="0"/>
                <a:ea typeface="+mn-ea"/>
                <a:cs typeface="Arial" pitchFamily="34" charset="0"/>
              </a:defRPr>
            </a:lvl1pPr>
            <a:lvl2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2pPr>
            <a:lvl3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3pPr>
            <a:lvl4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300"/>
              </a:spcBef>
              <a:spcAft>
                <a:spcPts val="0"/>
              </a:spcAft>
              <a:buClrTx/>
              <a:buSzTx/>
              <a:buFont typeface="Arial" pitchFamily="34" charset="0"/>
              <a:buNone/>
              <a:tabLst/>
              <a:defRPr sz="900" b="0" kern="1200">
                <a:solidFill>
                  <a:schemeClr val="bg2"/>
                </a:solidFill>
                <a:latin typeface="Arial" pitchFamily="34" charset="0"/>
                <a:ea typeface="+mn-ea"/>
                <a:cs typeface="Arial" pitchFamily="34" charset="0"/>
              </a:defRPr>
            </a:lvl5pPr>
            <a:lvl6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6pPr>
            <a:lvl7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7pPr>
            <a:lvl8pPr marL="0" indent="0" algn="l" defTabSz="914400" rtl="0" eaLnBrk="1" latinLnBrk="0" hangingPunct="1">
              <a:spcBef>
                <a:spcPts val="0"/>
              </a:spcBef>
              <a:spcAft>
                <a:spcPts val="0"/>
              </a:spcAft>
              <a:buFont typeface="Arial" pitchFamily="34" charset="0"/>
              <a:buNone/>
              <a:defRPr sz="800" kern="1200">
                <a:solidFill>
                  <a:schemeClr val="bg2"/>
                </a:solidFill>
                <a:latin typeface="Arial" pitchFamily="34" charset="0"/>
                <a:ea typeface="+mn-ea"/>
                <a:cs typeface="Arial" pitchFamily="34" charset="0"/>
              </a:defRPr>
            </a:lvl8pPr>
            <a:lvl9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kern="1200">
                <a:solidFill>
                  <a:schemeClr val="bg2"/>
                </a:solidFill>
                <a:latin typeface="Arial" pitchFamily="34" charset="0"/>
                <a:ea typeface="+mn-ea"/>
                <a:cs typeface="Arial" pitchFamily="34" charset="0"/>
              </a:defRPr>
            </a:lvl9pPr>
          </a:lstStyle>
          <a:p>
            <a:r>
              <a:rPr lang="uk-UA" dirty="0" smtClean="0">
                <a:solidFill>
                  <a:schemeClr val="tx1"/>
                </a:solidFill>
              </a:rPr>
              <a:t>Стрілками позначені </a:t>
            </a:r>
            <a:r>
              <a:rPr lang="uk-UA" dirty="0">
                <a:solidFill>
                  <a:srgbClr val="000000"/>
                </a:solidFill>
              </a:rPr>
              <a:t>статистично значимі відмінності між даними </a:t>
            </a:r>
            <a:r>
              <a:rPr lang="uk-UA" dirty="0" smtClean="0">
                <a:solidFill>
                  <a:srgbClr val="000000"/>
                </a:solidFill>
              </a:rPr>
              <a:t>першої та другої хвилі </a:t>
            </a:r>
            <a:r>
              <a:rPr lang="uk-UA" dirty="0">
                <a:solidFill>
                  <a:srgbClr val="000000"/>
                </a:solidFill>
              </a:rPr>
              <a:t>(рівень значимості 90</a:t>
            </a:r>
            <a:r>
              <a:rPr lang="uk-UA" dirty="0" smtClean="0">
                <a:solidFill>
                  <a:srgbClr val="000000"/>
                </a:solidFill>
              </a:rPr>
              <a:t>%). </a:t>
            </a:r>
            <a:r>
              <a:rPr lang="uk-UA" dirty="0">
                <a:solidFill>
                  <a:schemeClr val="tx1"/>
                </a:solidFill>
              </a:rPr>
              <a:t>Зелений колір – значення у </a:t>
            </a:r>
            <a:r>
              <a:rPr lang="uk-UA" dirty="0" smtClean="0">
                <a:solidFill>
                  <a:schemeClr val="tx1"/>
                </a:solidFill>
              </a:rPr>
              <a:t>другій хвилі зросло, </a:t>
            </a:r>
            <a:r>
              <a:rPr lang="uk-UA" dirty="0">
                <a:solidFill>
                  <a:schemeClr val="tx1"/>
                </a:solidFill>
              </a:rPr>
              <a:t>червоний - </a:t>
            </a:r>
            <a:r>
              <a:rPr lang="uk-UA" dirty="0" smtClean="0">
                <a:solidFill>
                  <a:schemeClr val="tx1"/>
                </a:solidFill>
              </a:rPr>
              <a:t>зменшилось</a:t>
            </a:r>
            <a:endParaRPr lang="ru-RU"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41487377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27.12.2011 15:26:33"/>
  <p:tag name="VCT-TEMPLATE" val="GfK Template for Office  2007-2010 16-9.potx"/>
  <p:tag name="VCTMASTER" val="GfK Template PPT 2007-2010 16-9"/>
  <p:tag name="VCTORDER" val="1"/>
</p:tagLst>
</file>

<file path=ppt/theme/theme1.xml><?xml version="1.0" encoding="utf-8"?>
<a:theme xmlns:a="http://schemas.openxmlformats.org/drawingml/2006/main" name="PPT Template Office 2007-2010_16-9 (1)">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E95E0F"/>
      </a:hlink>
      <a:folHlink>
        <a:srgbClr val="00418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sz="1600" dirty="0" err="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51DFF91B0A44197B29C020F8C642F" ma:contentTypeVersion="44" ma:contentTypeDescription="Create a new document." ma:contentTypeScope="" ma:versionID="37d6c69e0f0b1eab2d91fd3d2fe12a06">
  <xsd:schema xmlns:xsd="http://www.w3.org/2001/XMLSchema" xmlns:xs="http://www.w3.org/2001/XMLSchema" xmlns:p="http://schemas.microsoft.com/office/2006/metadata/properties" xmlns:ns1="http://schemas.microsoft.com/sharepoint/v3" xmlns:ns2="fdaf2857-34a0-4271-9efd-53feeda81814" xmlns:ns3="eaa6d935-851e-4683-8fb3-4830ef9470e6" targetNamespace="http://schemas.microsoft.com/office/2006/metadata/properties" ma:root="true" ma:fieldsID="306287739f13a793c1a58b147bf45c68" ns1:_="" ns2:_="" ns3:_="">
    <xsd:import namespace="http://schemas.microsoft.com/sharepoint/v3"/>
    <xsd:import namespace="fdaf2857-34a0-4271-9efd-53feeda81814"/>
    <xsd:import namespace="eaa6d935-851e-4683-8fb3-4830ef9470e6"/>
    <xsd:element name="properties">
      <xsd:complexType>
        <xsd:sequence>
          <xsd:element name="documentManagement">
            <xsd:complexType>
              <xsd:all>
                <xsd:element ref="ns2:a9556e1ac9ee423090b285ae20260b00" minOccurs="0"/>
                <xsd:element ref="ns3:TaxCatchAll" minOccurs="0"/>
                <xsd:element ref="ns3:TaxCatchAllLabel" minOccurs="0"/>
                <xsd:element ref="ns2:h059eda5e5c344e5901eabd9b8ae1d5d" minOccurs="0"/>
                <xsd:element ref="ns2:p986eefbff5f4b2788134fa6982c2730" minOccurs="0"/>
                <xsd:element ref="ns2:e999b8edfbce4772b22c3a8c74ff36ce" minOccurs="0"/>
                <xsd:element ref="ns2:jf0640f97dcd40049d3fc8c3d10ff855" minOccurs="0"/>
                <xsd:element ref="ns2:i6d89d2a22ad4b4885b9858a4f35747a" minOccurs="0"/>
                <xsd:element ref="ns2:m0c14ac2d9c042e3be8883c9fd5ef198" minOccurs="0"/>
                <xsd:element ref="ns3:TaxKeywordTaxHTField" minOccurs="0"/>
                <xsd:element ref="ns1:PublishingStartDate" minOccurs="0"/>
                <xsd:element ref="ns1:PublishingExpirationDate"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6" nillable="true" ma:displayName="Scheduling Start Date" ma:description="" ma:hidden="true" ma:internalName="PublishingStartDate">
      <xsd:simpleType>
        <xsd:restriction base="dms:Unknown"/>
      </xsd:simpleType>
    </xsd:element>
    <xsd:element name="PublishingExpirationDate" ma:index="27" nillable="true" ma:displayName="Scheduling End Date" ma:description="" ma:hidden="true" ma:internalName="PublishingExpirationDate">
      <xsd:simpleType>
        <xsd:restriction base="dms:Unknown"/>
      </xsd:simpleType>
    </xsd:element>
    <xsd:element name="AverageRating" ma:index="28" nillable="true" ma:displayName="Rating" ma:decimals="2" ma:description="Average value of all the ratings that have been submitted" ma:internalName="AverageRating" ma:readOnly="true">
      <xsd:simpleType>
        <xsd:restriction base="dms:Number"/>
      </xsd:simpleType>
    </xsd:element>
    <xsd:element name="RatingCount" ma:index="29"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daf2857-34a0-4271-9efd-53feeda81814" elementFormDefault="qualified">
    <xsd:import namespace="http://schemas.microsoft.com/office/2006/documentManagement/types"/>
    <xsd:import namespace="http://schemas.microsoft.com/office/infopath/2007/PartnerControls"/>
    <xsd:element name="a9556e1ac9ee423090b285ae20260b00" ma:index="2" nillable="true" ma:taxonomy="true" ma:internalName="a9556e1ac9ee423090b285ae20260b00" ma:taxonomyFieldName="GfK_x0020_sector" ma:displayName="GfK sector" ma:readOnly="false" ma:default="" ma:fieldId="{a9556e1a-c9ee-4230-90b2-85ae20260b00}" ma:taxonomyMulti="true" ma:sspId="7262ee28-f1c0-414c-ad77-c1ea98916dd9" ma:termSetId="8100b7d8-db72-494e-93d1-2c441bfd6c3c" ma:anchorId="00000000-0000-0000-0000-000000000000" ma:open="false" ma:isKeyword="false">
      <xsd:complexType>
        <xsd:sequence>
          <xsd:element ref="pc:Terms" minOccurs="0" maxOccurs="1"/>
        </xsd:sequence>
      </xsd:complexType>
    </xsd:element>
    <xsd:element name="h059eda5e5c344e5901eabd9b8ae1d5d" ma:index="6" ma:taxonomy="true" ma:internalName="h059eda5e5c344e5901eabd9b8ae1d5d" ma:taxonomyFieldName="Industries" ma:displayName="Industries" ma:readOnly="false" ma:default="" ma:fieldId="{1059eda5-e5c3-44e5-901e-abd9b8ae1d5d}" ma:taxonomyMulti="true" ma:sspId="7262ee28-f1c0-414c-ad77-c1ea98916dd9" ma:termSetId="5a885248-49da-421b-8a8b-00dd6ab23a4c" ma:anchorId="484d5cc4-00ce-4842-9cb2-84f285bc868b" ma:open="false" ma:isKeyword="false">
      <xsd:complexType>
        <xsd:sequence>
          <xsd:element ref="pc:Terms" minOccurs="0" maxOccurs="1"/>
        </xsd:sequence>
      </xsd:complexType>
    </xsd:element>
    <xsd:element name="p986eefbff5f4b2788134fa6982c2730" ma:index="8" ma:taxonomy="true" ma:internalName="p986eefbff5f4b2788134fa6982c2730" ma:taxonomyFieldName="Solutions" ma:displayName="Solutions" ma:readOnly="false" ma:default="" ma:fieldId="{9986eefb-ff5f-4b27-8813-4fa6982c2730}" ma:taxonomyMulti="true" ma:sspId="7262ee28-f1c0-414c-ad77-c1ea98916dd9" ma:termSetId="cbb9bdaf-82c2-446c-b699-94acba818cb2" ma:anchorId="c5ccb8f4-f96c-4fc7-ba62-720130679328" ma:open="false" ma:isKeyword="false">
      <xsd:complexType>
        <xsd:sequence>
          <xsd:element ref="pc:Terms" minOccurs="0" maxOccurs="1"/>
        </xsd:sequence>
      </xsd:complexType>
    </xsd:element>
    <xsd:element name="e999b8edfbce4772b22c3a8c74ff36ce" ma:index="10" nillable="true" ma:taxonomy="true" ma:internalName="e999b8edfbce4772b22c3a8c74ff36ce" ma:taxonomyFieldName="Methodology" ma:displayName="Methodology" ma:readOnly="false" ma:default="" ma:fieldId="{e999b8ed-fbce-4772-b22c-3a8c74ff36ce}" ma:taxonomyMulti="true" ma:sspId="7262ee28-f1c0-414c-ad77-c1ea98916dd9" ma:termSetId="bdaf93d5-d711-4073-8d3b-7629a135f3f3" ma:anchorId="84b66496-d990-4445-b5f1-adf2e2ce60f1" ma:open="false" ma:isKeyword="false">
      <xsd:complexType>
        <xsd:sequence>
          <xsd:element ref="pc:Terms" minOccurs="0" maxOccurs="1"/>
        </xsd:sequence>
      </xsd:complexType>
    </xsd:element>
    <xsd:element name="jf0640f97dcd40049d3fc8c3d10ff855" ma:index="13" nillable="true" ma:taxonomy="true" ma:internalName="jf0640f97dcd40049d3fc8c3d10ff855" ma:taxonomyFieldName="Clients" ma:displayName="Clients" ma:readOnly="false" ma:default="" ma:fieldId="{3f0640f9-7dcd-4004-9d3f-c8c3d10ff855}" ma:taxonomyMulti="true" ma:sspId="7262ee28-f1c0-414c-ad77-c1ea98916dd9" ma:termSetId="7d4bc5b7-a2e0-4278-8bd4-f6b755a7f79f" ma:anchorId="00000000-0000-0000-0000-000000000000" ma:open="false" ma:isKeyword="false">
      <xsd:complexType>
        <xsd:sequence>
          <xsd:element ref="pc:Terms" minOccurs="0" maxOccurs="1"/>
        </xsd:sequence>
      </xsd:complexType>
    </xsd:element>
    <xsd:element name="i6d89d2a22ad4b4885b9858a4f35747a" ma:index="15" ma:taxonomy="true" ma:internalName="i6d89d2a22ad4b4885b9858a4f35747a" ma:taxonomyFieldName="Countries" ma:displayName="Countries" ma:readOnly="false" ma:default="" ma:fieldId="{26d89d2a-22ad-4b48-85b9-858a4f35747a}" ma:taxonomyMulti="true" ma:sspId="7262ee28-f1c0-414c-ad77-c1ea98916dd9" ma:termSetId="17f85a7b-bb8b-458a-ba28-17ef49c29ac6" ma:anchorId="00000000-0000-0000-0000-000000000000" ma:open="false" ma:isKeyword="false">
      <xsd:complexType>
        <xsd:sequence>
          <xsd:element ref="pc:Terms" minOccurs="0" maxOccurs="1"/>
        </xsd:sequence>
      </xsd:complexType>
    </xsd:element>
    <xsd:element name="m0c14ac2d9c042e3be8883c9fd5ef198" ma:index="17" nillable="true" ma:taxonomy="true" ma:internalName="m0c14ac2d9c042e3be8883c9fd5ef198" ma:taxonomyFieldName="Languages" ma:displayName="Languages" ma:readOnly="false" ma:default="" ma:fieldId="{60c14ac2-d9c0-42e3-be88-83c9fd5ef198}" ma:taxonomyMulti="true" ma:sspId="7262ee28-f1c0-414c-ad77-c1ea98916dd9" ma:termSetId="1e1fffb5-459f-480a-aca8-4e5bef29180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a6d935-851e-4683-8fb3-4830ef9470e6"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66c50aa7-9ab1-4f06-a013-2ec94beb8993}" ma:internalName="TaxCatchAll" ma:showField="CatchAllData" ma:web="eaa6d935-851e-4683-8fb3-4830ef9470e6">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66c50aa7-9ab1-4f06-a013-2ec94beb8993}" ma:internalName="TaxCatchAllLabel" ma:readOnly="true" ma:showField="CatchAllDataLabel" ma:web="eaa6d935-851e-4683-8fb3-4830ef9470e6">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Keywords" ma:fieldId="{23f27201-bee3-471e-b2e7-b64fd8b7ca38}" ma:taxonomyMulti="true" ma:sspId="7262ee28-f1c0-414c-ad77-c1ea98916dd9"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AverageRating xmlns="http://schemas.microsoft.com/sharepoint/v3" xsi:nil="true"/>
    <PublishingStartDate xmlns="http://schemas.microsoft.com/sharepoint/v3" xsi:nil="true"/>
    <TaxCatchAll xmlns="eaa6d935-851e-4683-8fb3-4830ef9470e6">
      <Value>64</Value>
      <Value>69</Value>
      <Value>57</Value>
      <Value>97</Value>
      <Value>68</Value>
      <Value>73</Value>
    </TaxCatchAll>
    <TaxKeywordTaxHTField xmlns="eaa6d935-851e-4683-8fb3-4830ef9470e6">
      <Terms xmlns="http://schemas.microsoft.com/office/infopath/2007/PartnerControls"/>
    </TaxKeywordTaxHTField>
    <p986eefbff5f4b2788134fa6982c2730 xmlns="fdaf2857-34a0-4271-9efd-53feeda8181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15480a47-f0f1-4795-a643-bf3b2e95805c</TermId>
        </TermInfo>
      </Terms>
    </p986eefbff5f4b2788134fa6982c2730>
    <m0c14ac2d9c042e3be8883c9fd5ef198 xmlns="fdaf2857-34a0-4271-9efd-53feeda81814">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914398da-6a81-430b-8d1c-6a7bd1227f71</TermId>
        </TermInfo>
      </Terms>
    </m0c14ac2d9c042e3be8883c9fd5ef198>
    <a9556e1ac9ee423090b285ae20260b00 xmlns="fdaf2857-34a0-4271-9efd-53feeda81814">
      <Terms xmlns="http://schemas.microsoft.com/office/infopath/2007/PartnerControls">
        <TermInfo xmlns="http://schemas.microsoft.com/office/infopath/2007/PartnerControls">
          <TermName xmlns="http://schemas.microsoft.com/office/infopath/2007/PartnerControls">Cross Sector</TermName>
          <TermId xmlns="http://schemas.microsoft.com/office/infopath/2007/PartnerControls">d51dcd69-a6f7-4fb6-bc11-144a9da6fd82</TermId>
        </TermInfo>
      </Terms>
    </a9556e1ac9ee423090b285ae20260b00>
    <h059eda5e5c344e5901eabd9b8ae1d5d xmlns="fdaf2857-34a0-4271-9efd-53feeda8181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1b0d69d1-6137-41de-9ae5-e5925610d8cb</TermId>
        </TermInfo>
      </Terms>
    </h059eda5e5c344e5901eabd9b8ae1d5d>
    <e999b8edfbce4772b22c3a8c74ff36ce xmlns="fdaf2857-34a0-4271-9efd-53feeda81814">
      <Terms xmlns="http://schemas.microsoft.com/office/infopath/2007/PartnerControls"/>
    </e999b8edfbce4772b22c3a8c74ff36ce>
    <i6d89d2a22ad4b4885b9858a4f35747a xmlns="fdaf2857-34a0-4271-9efd-53feeda81814">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3eaca359-c4b3-4b51-a927-e9852da92384</TermId>
        </TermInfo>
      </Terms>
    </i6d89d2a22ad4b4885b9858a4f35747a>
    <jf0640f97dcd40049d3fc8c3d10ff855 xmlns="fdaf2857-34a0-4271-9efd-53feeda8181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457da623-78f9-49de-8564-b1618c49ba59</TermId>
        </TermInfo>
      </Terms>
    </jf0640f97dcd40049d3fc8c3d10ff855>
  </documentManagement>
</p:properties>
</file>

<file path=customXml/itemProps1.xml><?xml version="1.0" encoding="utf-8"?>
<ds:datastoreItem xmlns:ds="http://schemas.openxmlformats.org/officeDocument/2006/customXml" ds:itemID="{D505B3AB-DE03-4E70-A7AB-24562E2EA8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af2857-34a0-4271-9efd-53feeda81814"/>
    <ds:schemaRef ds:uri="eaa6d935-851e-4683-8fb3-4830ef9470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22D130-614C-431C-BC34-0A693743B793}">
  <ds:schemaRefs>
    <ds:schemaRef ds:uri="http://schemas.microsoft.com/sharepoint/v3/contenttype/forms"/>
  </ds:schemaRefs>
</ds:datastoreItem>
</file>

<file path=customXml/itemProps3.xml><?xml version="1.0" encoding="utf-8"?>
<ds:datastoreItem xmlns:ds="http://schemas.openxmlformats.org/officeDocument/2006/customXml" ds:itemID="{34AB0903-C811-4386-89A0-517F35E2B28C}">
  <ds:schemaRefs>
    <ds:schemaRef ds:uri="http://purl.org/dc/dcmitype/"/>
    <ds:schemaRef ds:uri="http://schemas.microsoft.com/office/infopath/2007/PartnerControls"/>
    <ds:schemaRef ds:uri="http://schemas.openxmlformats.org/package/2006/metadata/core-properties"/>
    <ds:schemaRef ds:uri="http://schemas.microsoft.com/sharepoint/v3"/>
    <ds:schemaRef ds:uri="eaa6d935-851e-4683-8fb3-4830ef9470e6"/>
    <ds:schemaRef ds:uri="http://purl.org/dc/elements/1.1/"/>
    <ds:schemaRef ds:uri="http://purl.org/dc/terms/"/>
    <ds:schemaRef ds:uri="http://schemas.microsoft.com/office/2006/documentManagement/types"/>
    <ds:schemaRef ds:uri="fdaf2857-34a0-4271-9efd-53feeda8181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 Template Office 2007-2010_16-9 (1)</Template>
  <TotalTime>1394</TotalTime>
  <Words>5419</Words>
  <Application>Microsoft Office PowerPoint</Application>
  <PresentationFormat>Экран (16:9)</PresentationFormat>
  <Paragraphs>582</Paragraphs>
  <Slides>24</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PPT Template Office 2007-2010_16-9 (1)</vt:lpstr>
      <vt:lpstr>РІВЕНЬ сприйняття корупції БІЗНЕСОМ: ДРУГА ХВИЛЯ</vt:lpstr>
      <vt:lpstr>Методологія опитування</vt:lpstr>
      <vt:lpstr>Характеристика опитаних підприємств – друга хвиля</vt:lpstr>
      <vt:lpstr>Сприйняття змін щодо корупції – друга хвиля</vt:lpstr>
      <vt:lpstr>Сприйняття змін щодо корупції – динаміка</vt:lpstr>
      <vt:lpstr>Сприйняття змін щодо корупції: в розрізі різних груп опитаних підприємств – друга хвиля (1)</vt:lpstr>
      <vt:lpstr>Сприйняття змін щодо корупції: в розрізі різних груп опитаних підприємств – друга хвиля (2)</vt:lpstr>
      <vt:lpstr>Сприйняття змін щодо корупції: в розрізі різних груп опитаних підприємств – динаміка (1)</vt:lpstr>
      <vt:lpstr>Сприйняття змін щодо корупції: в розрізі різних груп опитаних підприємств – динаміка (2)</vt:lpstr>
      <vt:lpstr>Сприйняття змін щодо корупції: по галузям – друга хвиля</vt:lpstr>
      <vt:lpstr>Сприйняття змін щодо корупції: по галузям – динаміка</vt:lpstr>
      <vt:lpstr>Сприйняття змін щодо корупції: по областям – друга хвиля</vt:lpstr>
      <vt:lpstr>Сприйняття змін щодо корупції: по областям – динаміка</vt:lpstr>
      <vt:lpstr>Чи стикались з корупцією за останні 6 місяців – динаміка</vt:lpstr>
      <vt:lpstr>Стикались з корупцією за останні 6 місяців: в розрізі різних груп опитаних підприємств – друга хвиля (1)</vt:lpstr>
      <vt:lpstr>Стикались з корупцією за останні 6 місяців: в розрізі різних груп опитаних підприємств – друга хвиля (2)</vt:lpstr>
      <vt:lpstr>Стикались з корупцією за останні 6 місяців: в розрізі різних груп опитаних підприємств – динаміка (1)</vt:lpstr>
      <vt:lpstr>Стикались з корупцією за останні 6 місяців: в розрізі різних груп опитаних підприємств  – динаміка (2)</vt:lpstr>
      <vt:lpstr>«Антирейтинг» органів влади – динаміка  </vt:lpstr>
      <vt:lpstr>«Антирейтинг» органів влади: по галузям – друга хвиля</vt:lpstr>
      <vt:lpstr>«Антирейтинг» органів влади: по галузям – динаміка  </vt:lpstr>
      <vt:lpstr>Ситуації, при яких найчастіше виникає примус до хабара – динаміка </vt:lpstr>
      <vt:lpstr>Ситуації, при яких найчастіше виникає примус до хабара – динаміка </vt:lpstr>
      <vt:lpstr>Дякуємо за увагу!</vt:lpstr>
    </vt:vector>
  </TitlesOfParts>
  <Company>GfK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[Subtitle of presentation]</dc:subject>
  <dc:creator>Kuliba, Lidiya (GfK)</dc:creator>
  <dc:description>Optimized for MS PowerPoint 2010 (optionally can be used under MS PowerPoint 2007).</dc:description>
  <cp:lastModifiedBy>Vitaly</cp:lastModifiedBy>
  <cp:revision>283</cp:revision>
  <cp:lastPrinted>2015-10-08T14:18:53Z</cp:lastPrinted>
  <dcterms:created xsi:type="dcterms:W3CDTF">2015-04-02T11:37:47Z</dcterms:created>
  <dcterms:modified xsi:type="dcterms:W3CDTF">2015-10-11T12:16:34Z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0x010100D9151DFF91B0A44197B29C020F8C642F</vt:lpwstr>
  </property>
  <property fmtid="{D5CDD505-2E9C-101B-9397-08002B2CF9AE}" pid="3" name="Clients">
    <vt:lpwstr>97;#Not applicable|457da623-78f9-49de-8564-b1618c49ba59</vt:lpwstr>
  </property>
  <property fmtid="{D5CDD505-2E9C-101B-9397-08002B2CF9AE}" pid="4" name="Countries">
    <vt:lpwstr>69;#Global|3eaca359-c4b3-4b51-a927-e9852da92384</vt:lpwstr>
  </property>
  <property fmtid="{D5CDD505-2E9C-101B-9397-08002B2CF9AE}" pid="5" name="TaxKeyword">
    <vt:lpwstr/>
  </property>
  <property fmtid="{D5CDD505-2E9C-101B-9397-08002B2CF9AE}" pid="6" name="Solutions">
    <vt:lpwstr>64;#Not applicable|15480a47-f0f1-4795-a643-bf3b2e95805c</vt:lpwstr>
  </property>
  <property fmtid="{D5CDD505-2E9C-101B-9397-08002B2CF9AE}" pid="7" name="GfK sector">
    <vt:lpwstr>68;#Cross Sector|d51dcd69-a6f7-4fb6-bc11-144a9da6fd82</vt:lpwstr>
  </property>
  <property fmtid="{D5CDD505-2E9C-101B-9397-08002B2CF9AE}" pid="8" name="Support Services">
    <vt:lpwstr>25;#Corporate Design Guidelines|1cd61861-7629-4907-97f6-83d66b33e039</vt:lpwstr>
  </property>
  <property fmtid="{D5CDD505-2E9C-101B-9397-08002B2CF9AE}" pid="9" name="Languages">
    <vt:lpwstr>73;#English|914398da-6a81-430b-8d1c-6a7bd1227f71</vt:lpwstr>
  </property>
  <property fmtid="{D5CDD505-2E9C-101B-9397-08002B2CF9AE}" pid="10" name="Industries">
    <vt:lpwstr>57;#Not applicable|1b0d69d1-6137-41de-9ae5-e5925610d8cb</vt:lpwstr>
  </property>
  <property fmtid="{D5CDD505-2E9C-101B-9397-08002B2CF9AE}" pid="11" name="Methodology">
    <vt:lpwstr/>
  </property>
</Properties>
</file>